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6" r:id="rId49"/>
    <p:sldId id="307" r:id="rId50"/>
    <p:sldId id="308" r:id="rId51"/>
    <p:sldId id="309" r:id="rId52"/>
  </p:sldIdLst>
  <p:sldSz cx="12192000" cy="6858000"/>
  <p:notesSz cx="6858000" cy="9144000"/>
  <p:embeddedFontLst>
    <p:embeddedFont>
      <p:font typeface="Corbel" panose="020B0503020204020204" pitchFamily="34" charset="0"/>
      <p:regular r:id="rId54"/>
      <p:bold r:id="rId55"/>
      <p:italic r:id="rId56"/>
      <p:boldItalic r:id="rId57"/>
    </p:embeddedFont>
    <p:embeddedFont>
      <p:font typeface="Palatino Linotype" panose="02040502050505030304" pitchFamily="18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iWWY5NY9GW+g9vYx4EfomHdfJS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-672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9014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6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z-Latn-AZ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pis.az/uploads/article/en/2024_2/SMART_SOCIO-TECHNOLOGICAL_INFRASTRUCTURES_CYBER_SECURITY_RISKS_AND_THE_HUMAN_FACTOR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penaccess.aztu.edu.az/xmlui/handle/123456789/425?show=full" TargetMode="External"/><Relationship Id="rId5" Type="http://schemas.openxmlformats.org/officeDocument/2006/relationships/hyperlink" Target="https://www.researchgate.net/publication/353114677_Research_methods_for_engineers" TargetMode="External"/><Relationship Id="rId4" Type="http://schemas.openxmlformats.org/officeDocument/2006/relationships/hyperlink" Target="https://ict.az/az/content/369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6F9FC"/>
            </a:gs>
            <a:gs pos="12000">
              <a:srgbClr val="B3D1EC"/>
            </a:gs>
            <a:gs pos="26000">
              <a:srgbClr val="002060"/>
            </a:gs>
            <a:gs pos="100000">
              <a:srgbClr val="002060"/>
            </a:gs>
          </a:gsLst>
          <a:lin ang="10800000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989045" y="4649188"/>
            <a:ext cx="5230600" cy="87171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Модуль</a:t>
            </a:r>
            <a:r>
              <a:rPr lang="az-Latn-AZ" sz="2400" b="1" dirty="0">
                <a:latin typeface="Arial" panose="020B0604020202020204" pitchFamily="34" charset="0"/>
                <a:cs typeface="Arial" panose="020B0604020202020204" pitchFamily="34" charset="0"/>
              </a:rPr>
              <a:t> №1 –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Тема</a:t>
            </a:r>
            <a:r>
              <a:rPr lang="az-Latn-AZ" sz="2400" b="1" dirty="0">
                <a:latin typeface="Arial" panose="020B0604020202020204" pitchFamily="34" charset="0"/>
                <a:cs typeface="Arial" panose="020B0604020202020204" pitchFamily="34" charset="0"/>
              </a:rPr>
              <a:t> №1 </a:t>
            </a:r>
          </a:p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az-Latn-AZ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-2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az-Latn-AZ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сентябрь</a:t>
            </a:r>
            <a:r>
              <a:rPr lang="az-Latn-AZ" sz="2400" b="1" dirty="0">
                <a:latin typeface="Arial" panose="020B0604020202020204" pitchFamily="34" charset="0"/>
                <a:cs typeface="Arial" panose="020B0604020202020204" pitchFamily="34" charset="0"/>
              </a:rPr>
              <a:t> 2024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867746" y="2083416"/>
            <a:ext cx="9339943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l">
              <a:buClr>
                <a:srgbClr val="F2F2F2"/>
              </a:buClr>
              <a:buSzPct val="100000"/>
            </a:pPr>
            <a:r>
              <a:rPr lang="ru-RU" sz="67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МЕТОДЫ ИССЛЕДОВАНИЯ И ЭТИКА</a:t>
            </a:r>
            <a:r>
              <a:rPr lang="az-Latn-AZ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az-Latn-AZ" dirty="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az-Latn-AZ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Инженерия</a:t>
            </a:r>
            <a:r>
              <a:rPr lang="az-Latn-AZ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b="1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693" y="248947"/>
            <a:ext cx="993749" cy="4584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"/>
          <p:cNvCxnSpPr/>
          <p:nvPr/>
        </p:nvCxnSpPr>
        <p:spPr>
          <a:xfrm rot="10800000" flipH="1">
            <a:off x="474453" y="828142"/>
            <a:ext cx="11188460" cy="17254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2" name="Google Shape;92;p1"/>
          <p:cNvSpPr txBox="1"/>
          <p:nvPr/>
        </p:nvSpPr>
        <p:spPr>
          <a:xfrm>
            <a:off x="1404762" y="277662"/>
            <a:ext cx="1830147" cy="45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30000" lnSpcReduction="2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None/>
            </a:pPr>
            <a:r>
              <a:rPr lang="az-Latn-AZ" sz="3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ÖMÜRBOYU ÖYRƏNMƏ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None/>
            </a:pPr>
            <a:r>
              <a:rPr lang="az-Latn-AZ" sz="23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0000"/>
              <a:buFont typeface="Arial"/>
              <a:buNone/>
            </a:pPr>
            <a:r>
              <a:rPr lang="az-Latn-AZ" sz="53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M Ə K T Ə B İ </a:t>
            </a:r>
            <a:endParaRPr sz="5300" b="1" i="0" u="none" strike="noStrike" cap="non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7850038" y="231371"/>
            <a:ext cx="3812876" cy="458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Лектор</a:t>
            </a: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az-Latn-AZ" sz="1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Рамалданова</a:t>
            </a:r>
            <a:r>
              <a:rPr lang="ru-RU" sz="16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Нурия</a:t>
            </a:r>
            <a:endParaRPr lang="az-Latn-AZ" sz="16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10"/>
          <p:cNvGrpSpPr/>
          <p:nvPr/>
        </p:nvGrpSpPr>
        <p:grpSpPr>
          <a:xfrm>
            <a:off x="622570" y="496111"/>
            <a:ext cx="2598663" cy="2532735"/>
            <a:chOff x="1" y="-259646"/>
            <a:chExt cx="1215321" cy="1736173"/>
          </a:xfrm>
        </p:grpSpPr>
        <p:sp>
          <p:nvSpPr>
            <p:cNvPr id="172" name="Google Shape;172;p10"/>
            <p:cNvSpPr/>
            <p:nvPr/>
          </p:nvSpPr>
          <p:spPr>
            <a:xfrm rot="5400000">
              <a:off x="-260425" y="780"/>
              <a:ext cx="1736173" cy="1215321"/>
            </a:xfrm>
            <a:prstGeom prst="chevron">
              <a:avLst>
                <a:gd name="adj" fmla="val 50000"/>
              </a:avLst>
            </a:prstGeom>
            <a:solidFill>
              <a:srgbClr val="4A66AC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0"/>
            <p:cNvSpPr txBox="1"/>
            <p:nvPr/>
          </p:nvSpPr>
          <p:spPr>
            <a:xfrm>
              <a:off x="1" y="608440"/>
              <a:ext cx="1215321" cy="520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  <a:sym typeface="Arial"/>
                </a:rPr>
                <a:t>Шаблонный 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</a:rPr>
                <a:t>метод</a:t>
              </a:r>
              <a:endParaRPr sz="2400" b="1" dirty="0">
                <a:solidFill>
                  <a:schemeClr val="dk1"/>
                </a:solidFill>
                <a:sym typeface="Arial"/>
              </a:endParaRPr>
            </a:p>
          </p:txBody>
        </p:sp>
      </p:grpSp>
      <p:grpSp>
        <p:nvGrpSpPr>
          <p:cNvPr id="174" name="Google Shape;174;p10"/>
          <p:cNvGrpSpPr/>
          <p:nvPr/>
        </p:nvGrpSpPr>
        <p:grpSpPr>
          <a:xfrm>
            <a:off x="233464" y="2422187"/>
            <a:ext cx="3167238" cy="2275385"/>
            <a:chOff x="-100436" y="-259646"/>
            <a:chExt cx="1416195" cy="1736173"/>
          </a:xfrm>
        </p:grpSpPr>
        <p:sp>
          <p:nvSpPr>
            <p:cNvPr id="175" name="Google Shape;175;p10"/>
            <p:cNvSpPr/>
            <p:nvPr/>
          </p:nvSpPr>
          <p:spPr>
            <a:xfrm rot="5400000">
              <a:off x="-260425" y="780"/>
              <a:ext cx="1736173" cy="1215321"/>
            </a:xfrm>
            <a:prstGeom prst="chevron">
              <a:avLst>
                <a:gd name="adj" fmla="val 50000"/>
              </a:avLst>
            </a:prstGeom>
            <a:solidFill>
              <a:srgbClr val="4A66AC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0"/>
            <p:cNvSpPr txBox="1"/>
            <p:nvPr/>
          </p:nvSpPr>
          <p:spPr>
            <a:xfrm>
              <a:off x="-100436" y="477891"/>
              <a:ext cx="1416195" cy="520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семантический </a:t>
              </a:r>
              <a:endParaRPr lang="ru-RU" sz="2400" b="1" dirty="0" smtClean="0">
                <a:solidFill>
                  <a:schemeClr val="dk1"/>
                </a:solidFill>
              </a:endParaRPr>
            </a:p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 smtClean="0">
                  <a:solidFill>
                    <a:schemeClr val="dk1"/>
                  </a:solidFill>
                </a:rPr>
                <a:t>метод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10"/>
          <p:cNvGrpSpPr/>
          <p:nvPr/>
        </p:nvGrpSpPr>
        <p:grpSpPr>
          <a:xfrm>
            <a:off x="458086" y="4367719"/>
            <a:ext cx="2763147" cy="2456611"/>
            <a:chOff x="1" y="-259646"/>
            <a:chExt cx="1215321" cy="1736173"/>
          </a:xfrm>
        </p:grpSpPr>
        <p:sp>
          <p:nvSpPr>
            <p:cNvPr id="178" name="Google Shape;178;p10"/>
            <p:cNvSpPr/>
            <p:nvPr/>
          </p:nvSpPr>
          <p:spPr>
            <a:xfrm rot="5400000">
              <a:off x="-260425" y="780"/>
              <a:ext cx="1736173" cy="1215321"/>
            </a:xfrm>
            <a:prstGeom prst="chevron">
              <a:avLst>
                <a:gd name="adj" fmla="val 50000"/>
              </a:avLst>
            </a:prstGeom>
            <a:solidFill>
              <a:srgbClr val="4A66AC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0"/>
            <p:cNvSpPr txBox="1"/>
            <p:nvPr/>
          </p:nvSpPr>
          <p:spPr>
            <a:xfrm>
              <a:off x="1" y="433834"/>
              <a:ext cx="1215321" cy="5208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150" tIns="10150" rIns="10150" bIns="1015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Выборочный </a:t>
              </a:r>
              <a:r>
                <a:rPr lang="ru-RU" sz="2400" b="1" dirty="0" smtClean="0">
                  <a:solidFill>
                    <a:schemeClr val="dk1"/>
                  </a:solidFill>
                </a:rPr>
                <a:t>метод</a:t>
              </a:r>
            </a:p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 smtClean="0">
                  <a:solidFill>
                    <a:schemeClr val="dk1"/>
                  </a:solidFill>
                </a:rPr>
                <a:t>(Селективный)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" name="Google Shape;180;p10"/>
          <p:cNvGrpSpPr/>
          <p:nvPr/>
        </p:nvGrpSpPr>
        <p:grpSpPr>
          <a:xfrm>
            <a:off x="3642611" y="1088566"/>
            <a:ext cx="7929796" cy="1128512"/>
            <a:chOff x="1215321" y="780"/>
            <a:chExt cx="6273510" cy="1128512"/>
          </a:xfrm>
        </p:grpSpPr>
        <p:sp>
          <p:nvSpPr>
            <p:cNvPr id="181" name="Google Shape;181;p10"/>
            <p:cNvSpPr/>
            <p:nvPr/>
          </p:nvSpPr>
          <p:spPr>
            <a:xfrm rot="5400000">
              <a:off x="3787820" y="-2571719"/>
              <a:ext cx="1128512" cy="627351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0"/>
            <p:cNvSpPr txBox="1"/>
            <p:nvPr/>
          </p:nvSpPr>
          <p:spPr>
            <a:xfrm>
              <a:off x="1215322" y="55868"/>
              <a:ext cx="6218421" cy="10183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5125" tIns="12050" rIns="12050" bIns="12050" anchor="ctr" anchorCtr="0">
              <a:noAutofit/>
            </a:bodyPr>
            <a:lstStyle/>
            <a:p>
              <a:pPr marL="0" marR="0" lvl="1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0"/>
          <p:cNvSpPr/>
          <p:nvPr/>
        </p:nvSpPr>
        <p:spPr>
          <a:xfrm rot="5400000">
            <a:off x="7133195" y="-665889"/>
            <a:ext cx="1128512" cy="8109678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15875" cap="rnd" cmpd="sng">
            <a:solidFill>
              <a:srgbClr val="4A66A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0"/>
          <p:cNvSpPr/>
          <p:nvPr/>
        </p:nvSpPr>
        <p:spPr>
          <a:xfrm rot="5400000">
            <a:off x="7106539" y="1288234"/>
            <a:ext cx="1329589" cy="8257444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FFFF"/>
          </a:solidFill>
          <a:ln w="15875" cap="rnd" cmpd="sng">
            <a:solidFill>
              <a:srgbClr val="4A66A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Прямоугольник 3"/>
          <p:cNvSpPr/>
          <p:nvPr/>
        </p:nvSpPr>
        <p:spPr>
          <a:xfrm>
            <a:off x="3655213" y="1226803"/>
            <a:ext cx="78475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</a:t>
            </a:r>
            <a:r>
              <a:rPr lang="ru-RU" sz="2000" b="1" dirty="0" smtClean="0"/>
              <a:t>ачинают </a:t>
            </a:r>
            <a:r>
              <a:rPr lang="ru-RU" sz="2000" b="1" dirty="0"/>
              <a:t>поиск с известного ключевого слова и пытаются получить доступ к сети данных с помощью вспомогательных функций, предлагаемых интернетом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655212" y="2894890"/>
            <a:ext cx="809707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 smtClean="0"/>
              <a:t>Имеется </a:t>
            </a:r>
            <a:r>
              <a:rPr lang="ru-RU" sz="2000" b="1" dirty="0"/>
              <a:t>в виду точность слова 'поиск': чем больше цифр и дополнительных понятий будет добавлено к искомому слову, тем успешнее будет поиск."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767847" y="4893736"/>
            <a:ext cx="7804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Это стало возможным благодаря тому, что эксперты могут виртуально подключаться к поиску."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/>
          <p:nvPr/>
        </p:nvSpPr>
        <p:spPr>
          <a:xfrm>
            <a:off x="4350272" y="3261609"/>
            <a:ext cx="2998033" cy="1528997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800" b="1" dirty="0"/>
              <a:t>Типы литературных источников</a:t>
            </a:r>
            <a:endParaRPr sz="2800" b="1" i="1" dirty="0">
              <a:solidFill>
                <a:srgbClr val="FF0000"/>
              </a:solidFill>
              <a:sym typeface="Arial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7753664" y="1890948"/>
            <a:ext cx="2998033" cy="1109899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/>
              <a:t>Социальный статус</a:t>
            </a:r>
            <a:endParaRPr sz="2800" b="1" dirty="0"/>
          </a:p>
        </p:txBody>
      </p:sp>
      <p:sp>
        <p:nvSpPr>
          <p:cNvPr id="195" name="Google Shape;195;p11"/>
          <p:cNvSpPr/>
          <p:nvPr/>
        </p:nvSpPr>
        <p:spPr>
          <a:xfrm>
            <a:off x="1230443" y="2043659"/>
            <a:ext cx="2998033" cy="110927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Форма Составления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/>
          <p:nvPr/>
        </p:nvSpPr>
        <p:spPr>
          <a:xfrm>
            <a:off x="7997253" y="3909932"/>
            <a:ext cx="2998033" cy="109178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 smtClean="0">
                <a:solidFill>
                  <a:schemeClr val="tx1"/>
                </a:solidFill>
                <a:latin typeface="+mj-lt"/>
                <a:ea typeface="Palatino Linotype"/>
                <a:cs typeface="Palatino Linotype"/>
                <a:sym typeface="Palatino Linotype"/>
              </a:rPr>
              <a:t>Новизна</a:t>
            </a:r>
            <a:r>
              <a:rPr lang="az-Latn-AZ" sz="3200" b="1" dirty="0" smtClean="0">
                <a:solidFill>
                  <a:schemeClr val="tx1"/>
                </a:solidFill>
                <a:latin typeface="+mj-lt"/>
                <a:ea typeface="Palatino Linotype"/>
                <a:cs typeface="Palatino Linotype"/>
                <a:sym typeface="Palatino Linotype"/>
              </a:rPr>
              <a:t> </a:t>
            </a:r>
            <a:endParaRPr sz="3200" b="1" dirty="0">
              <a:solidFill>
                <a:schemeClr val="tx1"/>
              </a:solidFill>
              <a:latin typeface="+mj-lt"/>
              <a:ea typeface="Palatino Linotype"/>
              <a:cs typeface="Palatino Linotype"/>
              <a:sym typeface="Palatino Linotype"/>
            </a:endParaRPr>
          </a:p>
        </p:txBody>
      </p:sp>
      <p:cxnSp>
        <p:nvCxnSpPr>
          <p:cNvPr id="197" name="Google Shape;197;p11"/>
          <p:cNvCxnSpPr/>
          <p:nvPr/>
        </p:nvCxnSpPr>
        <p:spPr>
          <a:xfrm rot="10800000" flipH="1">
            <a:off x="6226853" y="2696980"/>
            <a:ext cx="1494021" cy="52465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8" name="Google Shape;198;p11"/>
          <p:cNvCxnSpPr/>
          <p:nvPr/>
        </p:nvCxnSpPr>
        <p:spPr>
          <a:xfrm rot="10800000">
            <a:off x="4292186" y="2706973"/>
            <a:ext cx="1133006" cy="55463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9" name="Google Shape;199;p11"/>
          <p:cNvCxnSpPr/>
          <p:nvPr/>
        </p:nvCxnSpPr>
        <p:spPr>
          <a:xfrm>
            <a:off x="7337064" y="4131972"/>
            <a:ext cx="648948" cy="5971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11"/>
          <p:cNvCxnSpPr/>
          <p:nvPr/>
        </p:nvCxnSpPr>
        <p:spPr>
          <a:xfrm rot="10800000">
            <a:off x="1396582" y="1422816"/>
            <a:ext cx="722027" cy="57587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1" name="Google Shape;201;p11"/>
          <p:cNvCxnSpPr/>
          <p:nvPr/>
        </p:nvCxnSpPr>
        <p:spPr>
          <a:xfrm rot="10800000" flipH="1">
            <a:off x="3270355" y="1433122"/>
            <a:ext cx="687049" cy="57649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2" name="Google Shape;202;p11"/>
          <p:cNvCxnSpPr/>
          <p:nvPr/>
        </p:nvCxnSpPr>
        <p:spPr>
          <a:xfrm rot="10800000">
            <a:off x="7788642" y="1274167"/>
            <a:ext cx="722027" cy="57587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3" name="Google Shape;203;p11"/>
          <p:cNvCxnSpPr/>
          <p:nvPr/>
        </p:nvCxnSpPr>
        <p:spPr>
          <a:xfrm flipH="1">
            <a:off x="8510669" y="5027319"/>
            <a:ext cx="491394" cy="5549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4" name="Google Shape;204;p11"/>
          <p:cNvCxnSpPr/>
          <p:nvPr/>
        </p:nvCxnSpPr>
        <p:spPr>
          <a:xfrm>
            <a:off x="9955967" y="5027319"/>
            <a:ext cx="454702" cy="61209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5" name="Google Shape;205;p11"/>
          <p:cNvSpPr/>
          <p:nvPr/>
        </p:nvSpPr>
        <p:spPr>
          <a:xfrm>
            <a:off x="237344" y="313543"/>
            <a:ext cx="2276007" cy="110927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/>
              <a:t>Документ</a:t>
            </a:r>
            <a:r>
              <a:rPr lang="az-Latn-AZ" sz="2400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1"/>
          <p:cNvSpPr/>
          <p:nvPr/>
        </p:nvSpPr>
        <p:spPr>
          <a:xfrm>
            <a:off x="3005847" y="301363"/>
            <a:ext cx="2540515" cy="110927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Электронный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/>
          <p:nvPr/>
        </p:nvSpPr>
        <p:spPr>
          <a:xfrm>
            <a:off x="9252680" y="208613"/>
            <a:ext cx="2825645" cy="110927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Не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/>
              <a:t>Опубликованные</a:t>
            </a:r>
            <a:endParaRPr sz="2400" dirty="0"/>
          </a:p>
        </p:txBody>
      </p:sp>
      <p:sp>
        <p:nvSpPr>
          <p:cNvPr id="208" name="Google Shape;208;p11"/>
          <p:cNvSpPr/>
          <p:nvPr/>
        </p:nvSpPr>
        <p:spPr>
          <a:xfrm>
            <a:off x="6095999" y="183943"/>
            <a:ext cx="2804809" cy="1109273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1" dirty="0" smtClean="0"/>
              <a:t>Опубликованные</a:t>
            </a:r>
            <a:r>
              <a:rPr lang="az-Latn-AZ" sz="2400" i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209" name="Google Shape;209;p11"/>
          <p:cNvSpPr/>
          <p:nvPr/>
        </p:nvSpPr>
        <p:spPr>
          <a:xfrm>
            <a:off x="6523534" y="5639418"/>
            <a:ext cx="2276007" cy="110927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Первичный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9487524" y="5639418"/>
            <a:ext cx="2276007" cy="110927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/>
              <a:t>Вторичный</a:t>
            </a:r>
            <a:endParaRPr sz="2400" b="1" dirty="0"/>
          </a:p>
        </p:txBody>
      </p:sp>
      <p:cxnSp>
        <p:nvCxnSpPr>
          <p:cNvPr id="211" name="Google Shape;211;p11"/>
          <p:cNvCxnSpPr/>
          <p:nvPr/>
        </p:nvCxnSpPr>
        <p:spPr>
          <a:xfrm rot="10800000" flipH="1">
            <a:off x="9859786" y="1322418"/>
            <a:ext cx="687049" cy="57649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12"/>
          <p:cNvGrpSpPr/>
          <p:nvPr/>
        </p:nvGrpSpPr>
        <p:grpSpPr>
          <a:xfrm>
            <a:off x="2124594" y="719666"/>
            <a:ext cx="7899264" cy="5797866"/>
            <a:chOff x="29978" y="0"/>
            <a:chExt cx="7899264" cy="3705234"/>
          </a:xfrm>
        </p:grpSpPr>
        <p:sp>
          <p:nvSpPr>
            <p:cNvPr id="218" name="Google Shape;218;p12"/>
            <p:cNvSpPr/>
            <p:nvPr/>
          </p:nvSpPr>
          <p:spPr>
            <a:xfrm>
              <a:off x="1783824" y="0"/>
              <a:ext cx="3522133" cy="1282700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2"/>
            <p:cNvSpPr txBox="1"/>
            <p:nvPr/>
          </p:nvSpPr>
          <p:spPr>
            <a:xfrm>
              <a:off x="1846440" y="62616"/>
              <a:ext cx="3396901" cy="1157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3200" b="1" i="1" dirty="0" smtClean="0">
                  <a:solidFill>
                    <a:schemeClr val="dk1"/>
                  </a:solidFill>
                </a:rPr>
                <a:t>Каталог </a:t>
              </a:r>
              <a:r>
                <a:rPr lang="ru-RU" sz="3200" b="1" i="1" dirty="0">
                  <a:solidFill>
                    <a:schemeClr val="dk1"/>
                  </a:solidFill>
                </a:rPr>
                <a:t>библиотеки</a:t>
              </a:r>
              <a:endParaRPr sz="3200" i="1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220" name="Google Shape;220;p12"/>
            <p:cNvSpPr/>
            <p:nvPr/>
          </p:nvSpPr>
          <p:spPr>
            <a:xfrm>
              <a:off x="29978" y="2422534"/>
              <a:ext cx="3522133" cy="1282700"/>
            </a:xfrm>
            <a:prstGeom prst="roundRect">
              <a:avLst>
                <a:gd name="adj" fmla="val 16667"/>
              </a:avLst>
            </a:prstGeom>
            <a:solidFill>
              <a:srgbClr val="BBD6EE">
                <a:alpha val="89803"/>
              </a:srgbClr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2"/>
            <p:cNvSpPr txBox="1"/>
            <p:nvPr/>
          </p:nvSpPr>
          <p:spPr>
            <a:xfrm>
              <a:off x="92594" y="2485150"/>
              <a:ext cx="3396901" cy="1157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800" b="1" dirty="0">
                  <a:solidFill>
                    <a:schemeClr val="dk1"/>
                  </a:solidFill>
                </a:rPr>
                <a:t>Систематические каталоги</a:t>
              </a:r>
              <a:endParaRPr sz="2800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407109" y="2411516"/>
              <a:ext cx="3522133" cy="1282700"/>
            </a:xfrm>
            <a:prstGeom prst="roundRect">
              <a:avLst>
                <a:gd name="adj" fmla="val 16667"/>
              </a:avLst>
            </a:prstGeom>
            <a:solidFill>
              <a:srgbClr val="BBD6EE">
                <a:alpha val="89803"/>
              </a:srgb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 txBox="1"/>
            <p:nvPr/>
          </p:nvSpPr>
          <p:spPr>
            <a:xfrm>
              <a:off x="4469725" y="2474132"/>
              <a:ext cx="3396901" cy="11574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800" b="1" dirty="0">
                  <a:solidFill>
                    <a:schemeClr val="dk1"/>
                  </a:solidFill>
                </a:rPr>
                <a:t>Электронные каталоги</a:t>
              </a:r>
              <a:endParaRPr sz="2800" dirty="0">
                <a:solidFill>
                  <a:schemeClr val="dk1"/>
                </a:solidFill>
                <a:sym typeface="Arial"/>
              </a:endParaRPr>
            </a:p>
          </p:txBody>
        </p:sp>
      </p:grpSp>
      <p:pic>
        <p:nvPicPr>
          <p:cNvPr id="5122" name="Picture 2" descr="Электронный каталог товаров: поставщик, заказчик ➤ МЦФЭР – Госзакупк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077" y="358959"/>
            <a:ext cx="3694330" cy="251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Путеводитель по поиску в электронном каталоге библиотеки им. Белинского / О  карточных каталогах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88" y="477678"/>
            <a:ext cx="3181355" cy="239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 txBox="1">
            <a:spLocks noGrp="1"/>
          </p:cNvSpPr>
          <p:nvPr>
            <p:ph type="title"/>
          </p:nvPr>
        </p:nvSpPr>
        <p:spPr>
          <a:xfrm>
            <a:off x="126459" y="113770"/>
            <a:ext cx="117996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2400"/>
            </a:pPr>
            <a:r>
              <a:rPr lang="ru-RU" sz="2800" b="1" dirty="0"/>
              <a:t>Библиотека, оснащенная электронными каталогами, предоставляет читателям доступ к различным электронным ресурсам</a:t>
            </a:r>
            <a:r>
              <a:rPr lang="ru-RU" sz="2400" dirty="0"/>
              <a:t>.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3"/>
          <p:cNvGrpSpPr/>
          <p:nvPr/>
        </p:nvGrpSpPr>
        <p:grpSpPr>
          <a:xfrm>
            <a:off x="1627266" y="1242388"/>
            <a:ext cx="8940800" cy="5152990"/>
            <a:chOff x="0" y="132838"/>
            <a:chExt cx="8940800" cy="5152990"/>
          </a:xfrm>
        </p:grpSpPr>
        <p:sp>
          <p:nvSpPr>
            <p:cNvPr id="230" name="Google Shape;230;p13"/>
            <p:cNvSpPr/>
            <p:nvPr/>
          </p:nvSpPr>
          <p:spPr>
            <a:xfrm>
              <a:off x="0" y="1222356"/>
              <a:ext cx="8940800" cy="327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446603" y="132838"/>
              <a:ext cx="6252448" cy="1281397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 txBox="1"/>
            <p:nvPr/>
          </p:nvSpPr>
          <p:spPr>
            <a:xfrm>
              <a:off x="509156" y="195391"/>
              <a:ext cx="6127342" cy="1156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36550" tIns="0" rIns="23655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2400"/>
              </a:pPr>
              <a:r>
                <a:rPr lang="ru-RU" sz="2400" i="1" dirty="0">
                  <a:solidFill>
                    <a:schemeClr val="lt1"/>
                  </a:solidFill>
                </a:rPr>
                <a:t>Ресурсы, расположенные на собственном сервере или комнатах</a:t>
              </a:r>
              <a:endParaRPr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0" y="2240147"/>
              <a:ext cx="8940800" cy="327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447040" y="1620156"/>
              <a:ext cx="6258560" cy="811871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 txBox="1"/>
            <p:nvPr/>
          </p:nvSpPr>
          <p:spPr>
            <a:xfrm>
              <a:off x="486672" y="1659788"/>
              <a:ext cx="6179296" cy="7326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36550" tIns="0" rIns="23655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2400"/>
              </a:pPr>
              <a:r>
                <a:rPr lang="ru-RU" sz="2400" i="1" dirty="0">
                  <a:solidFill>
                    <a:schemeClr val="lt1"/>
                  </a:solidFill>
                </a:rPr>
                <a:t>Удаленные ресурсы</a:t>
              </a:r>
              <a:endParaRPr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0" y="3482265"/>
              <a:ext cx="8940800" cy="327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447040" y="2637947"/>
              <a:ext cx="6258560" cy="1036198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 txBox="1"/>
            <p:nvPr/>
          </p:nvSpPr>
          <p:spPr>
            <a:xfrm>
              <a:off x="497623" y="2688530"/>
              <a:ext cx="6157394" cy="9350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36550" tIns="0" rIns="23655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2400"/>
              </a:pPr>
              <a:r>
                <a:rPr lang="ru-RU" sz="2400" i="1" dirty="0">
                  <a:solidFill>
                    <a:schemeClr val="lt1"/>
                  </a:solidFill>
                </a:rPr>
                <a:t>Электронные ресурсы, оцененные библиотекой и включенные в ее библиографию.</a:t>
              </a:r>
              <a:endParaRPr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0" y="4958228"/>
              <a:ext cx="8940800" cy="3276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446603" y="3880065"/>
              <a:ext cx="6252448" cy="1270042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 txBox="1"/>
            <p:nvPr/>
          </p:nvSpPr>
          <p:spPr>
            <a:xfrm>
              <a:off x="508601" y="3942063"/>
              <a:ext cx="6128452" cy="11460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36550" tIns="0" rIns="23655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lt1"/>
                </a:buClr>
                <a:buSzPts val="2400"/>
              </a:pPr>
              <a:r>
                <a:rPr lang="ru-RU" sz="2400" i="1" dirty="0">
                  <a:solidFill>
                    <a:schemeClr val="lt1"/>
                  </a:solidFill>
                </a:rPr>
                <a:t>Доступ ко всем другим внешним электронным ресурсам</a:t>
              </a:r>
              <a:endParaRPr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"/>
          <p:cNvSpPr/>
          <p:nvPr/>
        </p:nvSpPr>
        <p:spPr>
          <a:xfrm>
            <a:off x="1044314" y="1746351"/>
            <a:ext cx="10103371" cy="433590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74700" lvl="0" indent="-34290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b="1" dirty="0"/>
              <a:t>Преобразование темы из естественного языка в язык информационной поисковой </a:t>
            </a:r>
            <a:r>
              <a:rPr lang="ru-RU" sz="2400" b="1" dirty="0" smtClean="0"/>
              <a:t>системы</a:t>
            </a:r>
          </a:p>
          <a:p>
            <a:pPr marL="774700" lvl="0" indent="-34290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b="1" dirty="0" smtClean="0"/>
              <a:t>Определение </a:t>
            </a:r>
            <a:r>
              <a:rPr lang="ru-RU" sz="2400" b="1" dirty="0"/>
              <a:t>границ поиска </a:t>
            </a:r>
            <a:r>
              <a:rPr lang="ru-RU" sz="2400" b="1" dirty="0" smtClean="0"/>
              <a:t>документов</a:t>
            </a:r>
          </a:p>
          <a:p>
            <a:pPr marL="774700" lvl="0" indent="-34290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b="1" dirty="0" smtClean="0"/>
              <a:t>Книги </a:t>
            </a:r>
            <a:r>
              <a:rPr lang="ru-RU" sz="2400" b="1" dirty="0"/>
              <a:t>и журнальные статьи за последние 5 </a:t>
            </a:r>
            <a:r>
              <a:rPr lang="ru-RU" sz="2400" b="1" dirty="0" smtClean="0"/>
              <a:t>лет</a:t>
            </a:r>
          </a:p>
          <a:p>
            <a:pPr marL="774700" lvl="0" indent="-34290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b="1" dirty="0" smtClean="0"/>
              <a:t>Поиск </a:t>
            </a:r>
            <a:r>
              <a:rPr lang="ru-RU" sz="2400" b="1" dirty="0"/>
              <a:t>по библиографическим </a:t>
            </a:r>
            <a:r>
              <a:rPr lang="ru-RU" sz="2400" b="1" dirty="0" smtClean="0"/>
              <a:t>источникам</a:t>
            </a:r>
          </a:p>
          <a:p>
            <a:pPr marL="774700" lvl="0" indent="-342900" algn="ctr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ru-RU" sz="2400" b="1" dirty="0" smtClean="0"/>
              <a:t>Обзор </a:t>
            </a:r>
            <a:r>
              <a:rPr lang="ru-RU" sz="2400" b="1" dirty="0"/>
              <a:t>выявленных источников</a:t>
            </a:r>
            <a:endParaRPr dirty="0"/>
          </a:p>
        </p:txBody>
      </p:sp>
      <p:sp>
        <p:nvSpPr>
          <p:cNvPr id="247" name="Google Shape;247;p14"/>
          <p:cNvSpPr/>
          <p:nvPr/>
        </p:nvSpPr>
        <p:spPr>
          <a:xfrm>
            <a:off x="2193562" y="539646"/>
            <a:ext cx="7804878" cy="94438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u="sng" dirty="0">
                <a:solidFill>
                  <a:schemeClr val="dk1"/>
                </a:solidFill>
              </a:rPr>
              <a:t>Основные процедуры поиска литературных источников по теме исследования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 descr="Поиск – Бесплатные иконки: Инструменты и посуд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20" y="3671551"/>
            <a:ext cx="2985952" cy="2985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Несколько способов настроить поиск по сайту Joomla | AllForJoomla ap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398" y="379124"/>
            <a:ext cx="1760529" cy="188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15"/>
          <p:cNvGrpSpPr/>
          <p:nvPr/>
        </p:nvGrpSpPr>
        <p:grpSpPr>
          <a:xfrm>
            <a:off x="1566153" y="1246927"/>
            <a:ext cx="9030226" cy="5398456"/>
            <a:chOff x="-29466" y="2605"/>
            <a:chExt cx="9030226" cy="5398456"/>
          </a:xfrm>
        </p:grpSpPr>
        <p:sp>
          <p:nvSpPr>
            <p:cNvPr id="253" name="Google Shape;253;p15"/>
            <p:cNvSpPr/>
            <p:nvPr/>
          </p:nvSpPr>
          <p:spPr>
            <a:xfrm>
              <a:off x="2991366" y="2605"/>
              <a:ext cx="5700181" cy="1430698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54418" y="109296"/>
              <a:ext cx="2682154" cy="1430698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 txBox="1"/>
            <p:nvPr/>
          </p:nvSpPr>
          <p:spPr>
            <a:xfrm>
              <a:off x="124259" y="179137"/>
              <a:ext cx="2542472" cy="12910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lt1"/>
                </a:buClr>
                <a:buSzPts val="2400"/>
              </a:pPr>
              <a:r>
                <a:rPr lang="ru-RU" sz="2400" b="1" dirty="0">
                  <a:solidFill>
                    <a:schemeClr val="lt1"/>
                  </a:solidFill>
                </a:rPr>
                <a:t>Общее введение</a:t>
              </a:r>
              <a:endParaRPr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2932078" y="1551940"/>
              <a:ext cx="6055369" cy="1722408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5"/>
            <p:cNvSpPr txBox="1"/>
            <p:nvPr/>
          </p:nvSpPr>
          <p:spPr>
            <a:xfrm>
              <a:off x="2932078" y="1767241"/>
              <a:ext cx="5759468" cy="1291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t" anchorCtr="0">
              <a:noAutofit/>
            </a:bodyPr>
            <a:lstStyle/>
            <a:p>
              <a:pPr lvl="1">
                <a:lnSpc>
                  <a:spcPct val="90000"/>
                </a:lnSpc>
                <a:buClr>
                  <a:schemeClr val="dk1"/>
                </a:buClr>
                <a:buSzPts val="2400"/>
              </a:pPr>
              <a:endParaRPr lang="ru-RU" sz="2400" b="1" dirty="0" smtClean="0">
                <a:solidFill>
                  <a:schemeClr val="dk1"/>
                </a:solidFill>
              </a:endParaRPr>
            </a:p>
            <a:p>
              <a:pPr lvl="1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 smtClean="0">
                  <a:solidFill>
                    <a:schemeClr val="dk1"/>
                  </a:solidFill>
                </a:rPr>
                <a:t>выделение </a:t>
              </a:r>
              <a:r>
                <a:rPr lang="ru-RU" sz="2400" b="1" dirty="0">
                  <a:solidFill>
                    <a:schemeClr val="dk1"/>
                  </a:solidFill>
                </a:rPr>
                <a:t>наиболее важных частей текста</a:t>
              </a:r>
              <a:endParaRPr sz="2400" b="1" i="0" u="none" strike="noStrike" cap="none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103229" y="1590833"/>
              <a:ext cx="2499043" cy="1648020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 txBox="1"/>
            <p:nvPr/>
          </p:nvSpPr>
          <p:spPr>
            <a:xfrm>
              <a:off x="43285" y="1671283"/>
              <a:ext cx="2478538" cy="1487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lt1"/>
                </a:buClr>
                <a:buSzPts val="2400"/>
              </a:pPr>
              <a:r>
                <a:rPr lang="ru-RU" sz="2400" b="1" dirty="0">
                  <a:solidFill>
                    <a:schemeClr val="lt1"/>
                  </a:solidFill>
                </a:rPr>
                <a:t>Внимательное чтение глав и разделов.</a:t>
              </a:r>
              <a:endParaRPr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2825500" y="3544997"/>
              <a:ext cx="6175260" cy="1856064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 txBox="1"/>
            <p:nvPr/>
          </p:nvSpPr>
          <p:spPr>
            <a:xfrm>
              <a:off x="2825500" y="3777005"/>
              <a:ext cx="5479236" cy="1392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t" anchorCtr="0">
              <a:noAutofit/>
            </a:bodyPr>
            <a:lstStyle/>
            <a:p>
              <a:pPr lvl="1">
                <a:lnSpc>
                  <a:spcPct val="90000"/>
                </a:lnSpc>
                <a:buClr>
                  <a:schemeClr val="dk1"/>
                </a:buClr>
                <a:buSzPts val="2400"/>
              </a:pPr>
              <a:endParaRPr lang="ru-RU" sz="2400" b="1" dirty="0" smtClean="0">
                <a:solidFill>
                  <a:schemeClr val="dk1"/>
                </a:solidFill>
              </a:endParaRPr>
            </a:p>
            <a:p>
              <a:pPr lvl="1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 err="1" smtClean="0">
                  <a:solidFill>
                    <a:schemeClr val="dk1"/>
                  </a:solidFill>
                </a:rPr>
                <a:t>перечитывание</a:t>
              </a:r>
              <a:r>
                <a:rPr lang="ru-RU" sz="2400" b="1" dirty="0" smtClean="0">
                  <a:solidFill>
                    <a:schemeClr val="dk1"/>
                  </a:solidFill>
                </a:rPr>
                <a:t> </a:t>
              </a:r>
              <a:r>
                <a:rPr lang="ru-RU" sz="2400" b="1" dirty="0">
                  <a:solidFill>
                    <a:schemeClr val="dk1"/>
                  </a:solidFill>
                </a:rPr>
                <a:t>наиболее важных частей текста</a:t>
              </a:r>
              <a:endParaRPr sz="2400" b="1" i="0" u="none" strike="noStrike" cap="none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43284" y="3582211"/>
              <a:ext cx="2499043" cy="1648020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 txBox="1"/>
            <p:nvPr/>
          </p:nvSpPr>
          <p:spPr>
            <a:xfrm>
              <a:off x="-29466" y="3662661"/>
              <a:ext cx="2491343" cy="1487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lt1"/>
                </a:buClr>
                <a:buSzPts val="2400"/>
              </a:pPr>
              <a:r>
                <a:rPr lang="ru-RU" sz="2400" b="1" dirty="0">
                  <a:solidFill>
                    <a:schemeClr val="lt1"/>
                  </a:solidFill>
                </a:rPr>
                <a:t>Работа с литературным источником.</a:t>
              </a:r>
              <a:endParaRPr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15"/>
          <p:cNvSpPr/>
          <p:nvPr/>
        </p:nvSpPr>
        <p:spPr>
          <a:xfrm>
            <a:off x="2083633" y="329784"/>
            <a:ext cx="7480092" cy="65956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dk1"/>
                </a:solidFill>
              </a:rPr>
              <a:t>Работа с литературным источником.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604032" y="1524133"/>
            <a:ext cx="56831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/>
              <a:t>Обзор, </a:t>
            </a:r>
            <a:r>
              <a:rPr lang="ru-RU" sz="2400" b="1" dirty="0"/>
              <a:t>знакомство с </a:t>
            </a:r>
            <a:r>
              <a:rPr lang="ru-RU" sz="2400" b="1" dirty="0" smtClean="0"/>
              <a:t>содержанием</a:t>
            </a:r>
          </a:p>
          <a:p>
            <a:r>
              <a:rPr lang="ru-RU" sz="2400" b="1" dirty="0" smtClean="0"/>
              <a:t>Беглый </a:t>
            </a:r>
            <a:r>
              <a:rPr lang="ru-RU" sz="2400" b="1" dirty="0"/>
              <a:t>просмотр источника</a:t>
            </a:r>
            <a:endParaRPr lang="ru-RU" sz="2400" dirty="0"/>
          </a:p>
        </p:txBody>
      </p:sp>
      <p:pic>
        <p:nvPicPr>
          <p:cNvPr id="18" name="Picture 4" descr="Несколько способов настроить поиск по сайту Joomla | AllForJoomla ap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39" y="1423459"/>
            <a:ext cx="1615883" cy="17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Работа для студентов, поиск вакансий для студентов в Москве - Страница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165" y="152931"/>
            <a:ext cx="1722811" cy="180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6"/>
          <p:cNvGrpSpPr/>
          <p:nvPr/>
        </p:nvGrpSpPr>
        <p:grpSpPr>
          <a:xfrm>
            <a:off x="1027658" y="449843"/>
            <a:ext cx="9555396" cy="5418666"/>
            <a:chOff x="0" y="0"/>
            <a:chExt cx="9555396" cy="5418666"/>
          </a:xfrm>
        </p:grpSpPr>
        <p:sp>
          <p:nvSpPr>
            <p:cNvPr id="271" name="Google Shape;271;p16"/>
            <p:cNvSpPr/>
            <p:nvPr/>
          </p:nvSpPr>
          <p:spPr>
            <a:xfrm>
              <a:off x="3822158" y="0"/>
              <a:ext cx="5733238" cy="1693333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6"/>
            <p:cNvSpPr txBox="1"/>
            <p:nvPr/>
          </p:nvSpPr>
          <p:spPr>
            <a:xfrm>
              <a:off x="3638152" y="211667"/>
              <a:ext cx="5098238" cy="1269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t" anchorCtr="0">
              <a:noAutofit/>
            </a:bodyPr>
            <a:lstStyle/>
            <a:p>
              <a:pPr marL="228600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400" b="1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Постановка вопроса ( проблемы)</a:t>
              </a:r>
              <a:endParaRPr sz="2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6"/>
            <p:cNvSpPr/>
            <p:nvPr/>
          </p:nvSpPr>
          <p:spPr>
            <a:xfrm>
              <a:off x="0" y="0"/>
              <a:ext cx="3822158" cy="1693333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6"/>
            <p:cNvSpPr txBox="1"/>
            <p:nvPr/>
          </p:nvSpPr>
          <p:spPr>
            <a:xfrm>
              <a:off x="82662" y="82662"/>
              <a:ext cx="3656834" cy="1528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lt1"/>
                </a:buClr>
                <a:buSzPts val="2400"/>
              </a:pPr>
              <a:r>
                <a:rPr lang="ru-RU" sz="2800" b="1" dirty="0" err="1">
                  <a:solidFill>
                    <a:schemeClr val="lt1"/>
                  </a:solidFill>
                </a:rPr>
                <a:t>Перечитывание</a:t>
              </a:r>
              <a:r>
                <a:rPr lang="ru-RU" sz="2800" b="1" dirty="0">
                  <a:solidFill>
                    <a:schemeClr val="lt1"/>
                  </a:solidFill>
                </a:rPr>
                <a:t> наиболее важных частей текста.</a:t>
              </a:r>
              <a:endParaRPr sz="2800" b="1" dirty="0">
                <a:solidFill>
                  <a:schemeClr val="lt1"/>
                </a:solidFill>
                <a:sym typeface="Arial"/>
              </a:endParaRPr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3850153" y="1922627"/>
              <a:ext cx="5705243" cy="1693333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6"/>
            <p:cNvSpPr txBox="1"/>
            <p:nvPr/>
          </p:nvSpPr>
          <p:spPr>
            <a:xfrm>
              <a:off x="3952567" y="2134294"/>
              <a:ext cx="5472419" cy="1269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400"/>
              </a:pPr>
              <a:r>
                <a:rPr lang="ru-RU" sz="2000" b="1" dirty="0" smtClean="0">
                  <a:solidFill>
                    <a:schemeClr val="dk1"/>
                  </a:solidFill>
                </a:rPr>
                <a:t>полная и точная выписка (цитата, количество страниц </a:t>
              </a:r>
              <a:r>
                <a:rPr lang="ru-RU" sz="2000" b="1" dirty="0">
                  <a:solidFill>
                    <a:schemeClr val="dk1"/>
                  </a:solidFill>
                </a:rPr>
                <a:t>с указанием источника цитаты - библиографическая запись</a:t>
              </a:r>
              <a:r>
                <a:rPr lang="ru-RU" sz="2400" b="1" dirty="0" smtClean="0">
                  <a:solidFill>
                    <a:schemeClr val="dk1"/>
                  </a:solidFill>
                </a:rPr>
                <a:t>)</a:t>
              </a:r>
              <a:endParaRPr sz="19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0" y="1862666"/>
              <a:ext cx="3847274" cy="1693333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6"/>
            <p:cNvSpPr txBox="1"/>
            <p:nvPr/>
          </p:nvSpPr>
          <p:spPr>
            <a:xfrm>
              <a:off x="82662" y="1945328"/>
              <a:ext cx="3681950" cy="1528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57150" rIns="114300" bIns="57150" anchor="ctr" anchorCtr="0">
              <a:noAutofit/>
            </a:bodyPr>
            <a:lstStyle/>
            <a:p>
              <a:pPr lvl="0" algn="ctr">
                <a:buClr>
                  <a:schemeClr val="lt1"/>
                </a:buClr>
                <a:buSzPts val="3000"/>
              </a:pPr>
              <a:r>
                <a:rPr lang="ru-RU" sz="2800" b="1" dirty="0" smtClean="0">
                  <a:solidFill>
                    <a:schemeClr val="lt1"/>
                  </a:solidFill>
                  <a:latin typeface="+mj-lt"/>
                  <a:ea typeface="Palatino Linotype"/>
                  <a:cs typeface="Palatino Linotype"/>
                  <a:sym typeface="Palatino Linotype"/>
                </a:rPr>
                <a:t>Выписка </a:t>
              </a:r>
              <a:r>
                <a:rPr lang="ru-RU" sz="2800" b="1" dirty="0">
                  <a:solidFill>
                    <a:schemeClr val="lt1"/>
                  </a:solidFill>
                  <a:latin typeface="+mj-lt"/>
                  <a:ea typeface="Palatino Linotype"/>
                  <a:cs typeface="Palatino Linotype"/>
                  <a:sym typeface="Palatino Linotype"/>
                </a:rPr>
                <a:t>из прочитанного</a:t>
              </a:r>
              <a:endParaRPr sz="2800" dirty="0">
                <a:solidFill>
                  <a:schemeClr val="lt1"/>
                </a:solidFill>
                <a:latin typeface="+mj-lt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3822158" y="3725333"/>
              <a:ext cx="5733238" cy="1693333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FDEEF">
                <a:alpha val="89803"/>
              </a:srgbClr>
            </a:solidFill>
            <a:ln w="12700" cap="flat" cmpd="sng">
              <a:solidFill>
                <a:srgbClr val="CFDEE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6"/>
            <p:cNvSpPr txBox="1"/>
            <p:nvPr/>
          </p:nvSpPr>
          <p:spPr>
            <a:xfrm>
              <a:off x="3822158" y="3937000"/>
              <a:ext cx="5098238" cy="1269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t" anchorCtr="0">
              <a:noAutofit/>
            </a:bodyPr>
            <a:lstStyle/>
            <a:p>
              <a:pPr lvl="1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Сравнение прочитанной информации с другими источниками</a:t>
              </a:r>
              <a:endParaRPr sz="2400" b="1" i="0" u="none" strike="noStrike" cap="none" dirty="0">
                <a:solidFill>
                  <a:schemeClr val="dk1"/>
                </a:solidFill>
                <a:sym typeface="Arial"/>
              </a:endParaRPr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0" y="3725333"/>
              <a:ext cx="3822158" cy="1693333"/>
            </a:xfrm>
            <a:prstGeom prst="roundRect">
              <a:avLst>
                <a:gd name="adj" fmla="val 16667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6"/>
            <p:cNvSpPr txBox="1"/>
            <p:nvPr/>
          </p:nvSpPr>
          <p:spPr>
            <a:xfrm>
              <a:off x="82662" y="3807995"/>
              <a:ext cx="3656834" cy="15280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lt1"/>
                </a:buClr>
                <a:buSzPts val="2400"/>
              </a:pPr>
              <a:r>
                <a:rPr lang="ru-RU" sz="2500" b="1" dirty="0">
                  <a:solidFill>
                    <a:schemeClr val="lt1"/>
                  </a:solidFill>
                </a:rPr>
                <a:t>Сравнение прочитанной информации с другими источниками</a:t>
              </a:r>
              <a:endParaRPr sz="2500" b="1" dirty="0">
                <a:solidFill>
                  <a:schemeClr val="lt1"/>
                </a:solidFill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Что такое ключевые слова и как их использовать | Блог W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/>
          <p:nvPr/>
        </p:nvSpPr>
        <p:spPr>
          <a:xfrm>
            <a:off x="642077" y="434715"/>
            <a:ext cx="10253272" cy="14690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800" b="1" dirty="0" smtClean="0">
                <a:solidFill>
                  <a:schemeClr val="tx1"/>
                </a:solidFill>
              </a:rPr>
              <a:t>Тема</a:t>
            </a:r>
            <a:r>
              <a:rPr lang="en-US" sz="2800" b="1" dirty="0" smtClean="0">
                <a:solidFill>
                  <a:schemeClr val="tx1"/>
                </a:solidFill>
              </a:rPr>
              <a:t>:</a:t>
            </a:r>
            <a:r>
              <a:rPr lang="az-Latn-AZ" sz="2800" b="1" dirty="0" smtClean="0">
                <a:solidFill>
                  <a:schemeClr val="tx1"/>
                </a:solidFill>
                <a:sym typeface="Arial"/>
              </a:rPr>
              <a:t> </a:t>
            </a:r>
            <a:r>
              <a:rPr lang="ru-RU" sz="2800" b="1" dirty="0">
                <a:solidFill>
                  <a:schemeClr val="tx1"/>
                </a:solidFill>
              </a:rPr>
              <a:t>Анализ и оптимизация данных для систем управления энергией в </a:t>
            </a:r>
            <a:r>
              <a:rPr lang="ru-RU" sz="2800" b="1" dirty="0" err="1">
                <a:solidFill>
                  <a:schemeClr val="tx1"/>
                </a:solidFill>
              </a:rPr>
              <a:t>микросетях</a:t>
            </a:r>
            <a:endParaRPr sz="20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8"/>
          <p:cNvSpPr/>
          <p:nvPr/>
        </p:nvSpPr>
        <p:spPr>
          <a:xfrm>
            <a:off x="1546485" y="2109865"/>
            <a:ext cx="10253272" cy="146903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chemeClr val="lt1"/>
                </a:solidFill>
              </a:rPr>
              <a:t>Topic</a:t>
            </a:r>
            <a:r>
              <a:rPr lang="az-Latn-AZ" sz="2400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az-Latn-AZ" sz="2400" i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analysis and optimization for energy management systems in microgrids</a:t>
            </a:r>
            <a:endParaRPr sz="2400" i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8"/>
          <p:cNvSpPr/>
          <p:nvPr/>
        </p:nvSpPr>
        <p:spPr>
          <a:xfrm>
            <a:off x="1274165" y="4219727"/>
            <a:ext cx="2963054" cy="1758167"/>
          </a:xfrm>
          <a:prstGeom prst="ellipse">
            <a:avLst/>
          </a:prstGeom>
          <a:solidFill>
            <a:srgbClr val="BBD6EE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Energy management systems in microgrids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4871804" y="4324659"/>
            <a:ext cx="3082979" cy="1758167"/>
          </a:xfrm>
          <a:prstGeom prst="ellipse">
            <a:avLst/>
          </a:prstGeom>
          <a:solidFill>
            <a:srgbClr val="BBD6EE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Optimization of energy management in microgrids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8304551" y="4257198"/>
            <a:ext cx="3192903" cy="1758167"/>
          </a:xfrm>
          <a:prstGeom prst="ellipse">
            <a:avLst/>
          </a:prstGeom>
          <a:solidFill>
            <a:srgbClr val="BBD6EE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analysis of energy management in microgrids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p18"/>
          <p:cNvCxnSpPr/>
          <p:nvPr/>
        </p:nvCxnSpPr>
        <p:spPr>
          <a:xfrm flipH="1">
            <a:off x="3372787" y="3578901"/>
            <a:ext cx="864432" cy="64082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8" name="Google Shape;298;p18"/>
          <p:cNvCxnSpPr/>
          <p:nvPr/>
        </p:nvCxnSpPr>
        <p:spPr>
          <a:xfrm>
            <a:off x="6500737" y="3631367"/>
            <a:ext cx="0" cy="58836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9" name="Google Shape;299;p18"/>
          <p:cNvCxnSpPr/>
          <p:nvPr/>
        </p:nvCxnSpPr>
        <p:spPr>
          <a:xfrm>
            <a:off x="8571876" y="3631367"/>
            <a:ext cx="841947" cy="6258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/>
          <p:nvPr/>
        </p:nvSpPr>
        <p:spPr>
          <a:xfrm>
            <a:off x="899592" y="620688"/>
            <a:ext cx="4533252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ru-RU" sz="2400" i="1" dirty="0">
                <a:solidFill>
                  <a:srgbClr val="C00000"/>
                </a:solidFill>
              </a:rPr>
              <a:t>Научные электронные </a:t>
            </a:r>
            <a:r>
              <a:rPr lang="ru-RU" sz="2400" i="1" dirty="0" smtClean="0">
                <a:solidFill>
                  <a:srgbClr val="C00000"/>
                </a:solidFill>
              </a:rPr>
              <a:t>базы</a:t>
            </a:r>
            <a:endParaRPr lang="en-US" sz="2400" i="1" dirty="0" smtClean="0">
              <a:solidFill>
                <a:srgbClr val="C00000"/>
              </a:solidFill>
            </a:endParaRPr>
          </a:p>
          <a:p>
            <a:pPr lvl="0" algn="ctr"/>
            <a:r>
              <a:rPr lang="az-Latn-AZ" sz="24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Sciencedirect</a:t>
            </a:r>
            <a:r>
              <a:rPr lang="az-Latn-AZ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az-Latn-AZ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Springer</a:t>
            </a:r>
            <a:r>
              <a:rPr lang="az-Latn-AZ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az-Latn-AZ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scholar</a:t>
            </a:r>
            <a:r>
              <a:rPr lang="az-Latn-AZ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az-Latn-AZ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Wikipedia</a:t>
            </a:r>
            <a:r>
              <a:rPr lang="az-Latn-AZ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az-Latn-AZ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Researchgate</a:t>
            </a:r>
            <a:r>
              <a:rPr lang="az-Latn-AZ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9" descr="ScienceDirect Logo Vector - (.SVG + .PNG) - Tukuz.Com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4975" y="4322810"/>
            <a:ext cx="2867025" cy="15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1180" y="3600784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882066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20012" y="2740863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3354" y="4880976"/>
            <a:ext cx="371475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762683" y="396251"/>
            <a:ext cx="5959415" cy="954717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chemeClr val="lt1"/>
              </a:buClr>
              <a:buSzPts val="4400"/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План</a:t>
            </a: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651294" y="1650268"/>
            <a:ext cx="11540706" cy="4997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lnSpc>
                <a:spcPct val="10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ru-RU" b="1" dirty="0">
                <a:latin typeface="+mj-lt"/>
                <a:ea typeface="Arial"/>
                <a:cs typeface="Arial"/>
                <a:sym typeface="Arial"/>
              </a:rPr>
              <a:t>Что такое академическое письмо?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ru-RU" b="1" dirty="0">
                <a:latin typeface="+mj-lt"/>
                <a:ea typeface="Arial"/>
                <a:cs typeface="Arial"/>
                <a:sym typeface="Arial"/>
              </a:rPr>
              <a:t>Литературные источники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ru-RU" b="1" dirty="0">
                <a:latin typeface="+mj-lt"/>
                <a:ea typeface="Arial"/>
                <a:cs typeface="Arial"/>
                <a:sym typeface="Arial"/>
              </a:rPr>
              <a:t>Выбор литературы </a:t>
            </a:r>
            <a:r>
              <a:rPr lang="ru-RU" b="1" dirty="0" smtClean="0">
                <a:latin typeface="+mj-lt"/>
                <a:ea typeface="Arial"/>
                <a:cs typeface="Arial"/>
                <a:sym typeface="Arial"/>
              </a:rPr>
              <a:t>и обзор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ru-RU" b="1" dirty="0" smtClean="0">
                <a:solidFill>
                  <a:schemeClr val="tx1"/>
                </a:solidFill>
                <a:latin typeface="+mj-lt"/>
              </a:rPr>
              <a:t>Почему </a:t>
            </a:r>
            <a:r>
              <a:rPr lang="ru-RU" b="1" dirty="0">
                <a:solidFill>
                  <a:schemeClr val="tx1"/>
                </a:solidFill>
                <a:latin typeface="+mj-lt"/>
              </a:rPr>
              <a:t>инженерные исследования должны соответствовать научной этике?</a:t>
            </a:r>
            <a:endParaRPr lang="ru-RU" sz="1100" dirty="0">
              <a:solidFill>
                <a:schemeClr val="tx1"/>
              </a:solidFill>
              <a:latin typeface="+mj-lt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ru-RU" b="1" dirty="0" smtClean="0">
                <a:latin typeface="+mj-lt"/>
                <a:ea typeface="Arial"/>
                <a:cs typeface="Arial"/>
                <a:sym typeface="Arial"/>
              </a:rPr>
              <a:t>Ключевые </a:t>
            </a:r>
            <a:r>
              <a:rPr lang="ru-RU" b="1" dirty="0">
                <a:latin typeface="+mj-lt"/>
                <a:ea typeface="Arial"/>
                <a:cs typeface="Arial"/>
                <a:sym typeface="Arial"/>
              </a:rPr>
              <a:t>слова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ru-RU" b="1" dirty="0">
                <a:latin typeface="+mj-lt"/>
                <a:ea typeface="Arial"/>
                <a:cs typeface="Arial"/>
                <a:sym typeface="Arial"/>
              </a:rPr>
              <a:t>Виды публикаций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ru-RU" b="1" dirty="0">
                <a:latin typeface="+mj-lt"/>
              </a:rPr>
              <a:t>Измерение влияния </a:t>
            </a:r>
            <a:r>
              <a:rPr lang="ru-RU" b="1" dirty="0" smtClean="0">
                <a:latin typeface="+mj-lt"/>
              </a:rPr>
              <a:t>исследования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ru-RU" b="1" dirty="0" smtClean="0">
                <a:latin typeface="+mj-lt"/>
                <a:ea typeface="Arial"/>
                <a:cs typeface="Arial"/>
                <a:sym typeface="Arial"/>
              </a:rPr>
              <a:t>Ценность публикаций</a:t>
            </a:r>
            <a:endParaRPr lang="ru-RU" b="1" dirty="0">
              <a:latin typeface="+mj-lt"/>
              <a:ea typeface="Arial"/>
              <a:cs typeface="Arial"/>
              <a:sym typeface="Arial"/>
            </a:endParaRPr>
          </a:p>
          <a:p>
            <a:pPr lvl="0" indent="-457200">
              <a:lnSpc>
                <a:spcPct val="10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ru-RU" b="1" dirty="0" err="1">
                <a:latin typeface="+mj-lt"/>
                <a:ea typeface="Arial"/>
                <a:cs typeface="Arial"/>
                <a:sym typeface="Arial"/>
              </a:rPr>
              <a:t>Библиометрические</a:t>
            </a:r>
            <a:r>
              <a:rPr lang="ru-RU" b="1" dirty="0">
                <a:latin typeface="+mj-lt"/>
                <a:ea typeface="Arial"/>
                <a:cs typeface="Arial"/>
                <a:sym typeface="Arial"/>
              </a:rPr>
              <a:t> показатели</a:t>
            </a:r>
          </a:p>
          <a:p>
            <a:pPr lvl="0" indent="-457200">
              <a:lnSpc>
                <a:spcPct val="100000"/>
              </a:lnSpc>
              <a:spcBef>
                <a:spcPts val="0"/>
              </a:spcBef>
              <a:buSzPts val="2400"/>
              <a:buFont typeface="Courier New" panose="02070309020205020404" pitchFamily="49" charset="0"/>
              <a:buChar char="o"/>
            </a:pPr>
            <a:r>
              <a:rPr lang="ru-RU" b="1" dirty="0">
                <a:latin typeface="+mj-lt"/>
                <a:ea typeface="Arial"/>
                <a:cs typeface="Arial"/>
                <a:sym typeface="Arial"/>
              </a:rPr>
              <a:t>Библиотечная система и возможности в </a:t>
            </a:r>
            <a:r>
              <a:rPr lang="ru-RU" b="1" dirty="0" smtClean="0">
                <a:latin typeface="+mj-lt"/>
                <a:ea typeface="Arial"/>
                <a:cs typeface="Arial"/>
                <a:sym typeface="Arial"/>
              </a:rPr>
              <a:t>АТУ</a:t>
            </a:r>
            <a:endParaRPr sz="2400" b="1" dirty="0">
              <a:latin typeface="+mj-lt"/>
              <a:ea typeface="Arial"/>
              <a:cs typeface="Arial"/>
              <a:sym typeface="Arial"/>
            </a:endParaRPr>
          </a:p>
          <a:p>
            <a:pPr marL="396875" lvl="0" indent="-24447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"/>
          <p:cNvSpPr txBox="1">
            <a:spLocks noGrp="1"/>
          </p:cNvSpPr>
          <p:nvPr>
            <p:ph type="title"/>
          </p:nvPr>
        </p:nvSpPr>
        <p:spPr>
          <a:xfrm>
            <a:off x="838200" y="200234"/>
            <a:ext cx="10515600" cy="102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000000"/>
              </a:buClr>
              <a:buSzPct val="100000"/>
            </a:pPr>
            <a:r>
              <a:rPr lang="ru-RU" sz="22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Поиск по ключевым словам в научной электронной базе данных </a:t>
            </a:r>
            <a:r>
              <a:rPr lang="ru-RU" sz="2200" b="1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Sciencedirect</a:t>
            </a:r>
            <a:endParaRPr sz="2200" b="1" dirty="0"/>
          </a:p>
        </p:txBody>
      </p:sp>
      <p:pic>
        <p:nvPicPr>
          <p:cNvPr id="316" name="Google Shape;31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327" y="1093454"/>
            <a:ext cx="11219346" cy="5262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579" y="419724"/>
            <a:ext cx="11526842" cy="6026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90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000000"/>
              </a:buClr>
              <a:buSzPts val="2400"/>
            </a:pPr>
            <a:r>
              <a:rPr lang="ru-RU" sz="2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Поиск по ключевым словам в научной электронной базе данных </a:t>
            </a:r>
            <a:r>
              <a:rPr lang="ru-RU" sz="2400" b="1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Springer</a:t>
            </a:r>
            <a:endParaRPr sz="2400" dirty="0"/>
          </a:p>
        </p:txBody>
      </p:sp>
      <p:pic>
        <p:nvPicPr>
          <p:cNvPr id="327" name="Google Shape;327;p22"/>
          <p:cNvPicPr preferRelativeResize="0"/>
          <p:nvPr/>
        </p:nvPicPr>
        <p:blipFill rotWithShape="1">
          <a:blip r:embed="rId3">
            <a:alphaModFix/>
          </a:blip>
          <a:srcRect t="10344" b="4235"/>
          <a:stretch/>
        </p:blipFill>
        <p:spPr>
          <a:xfrm>
            <a:off x="1003425" y="1274164"/>
            <a:ext cx="10515600" cy="5583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637" y="304705"/>
            <a:ext cx="11017770" cy="6413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4"/>
          <p:cNvSpPr txBox="1">
            <a:spLocks noGrp="1"/>
          </p:cNvSpPr>
          <p:nvPr>
            <p:ph type="title"/>
          </p:nvPr>
        </p:nvSpPr>
        <p:spPr>
          <a:xfrm>
            <a:off x="494051" y="200233"/>
            <a:ext cx="11203898" cy="909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Clr>
                <a:srgbClr val="000000"/>
              </a:buClr>
              <a:buSzPts val="2400"/>
            </a:pPr>
            <a:r>
              <a:rPr lang="ru-RU" sz="2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Поиск по ключевым словам в научной электронной базе данных </a:t>
            </a:r>
            <a:r>
              <a:rPr lang="ru-RU" sz="2400" b="1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</a:t>
            </a:r>
            <a:r>
              <a:rPr lang="ru-RU" sz="2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b="1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Scholar</a:t>
            </a:r>
            <a:r>
              <a:rPr lang="ru-RU" sz="2400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 dirty="0"/>
          </a:p>
        </p:txBody>
      </p:sp>
      <p:pic>
        <p:nvPicPr>
          <p:cNvPr id="338" name="Google Shape;33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489" y="1109272"/>
            <a:ext cx="10918460" cy="5595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/>
          <p:nvPr/>
        </p:nvSpPr>
        <p:spPr>
          <a:xfrm>
            <a:off x="2068642" y="1588957"/>
            <a:ext cx="8739265" cy="281815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4400" b="1" dirty="0">
                <a:solidFill>
                  <a:srgbClr val="FFFFFF"/>
                </a:solidFill>
              </a:rPr>
              <a:t>Выбор литературы и </a:t>
            </a:r>
            <a:r>
              <a:rPr lang="ru-RU" sz="4400" b="1" dirty="0" smtClean="0">
                <a:solidFill>
                  <a:srgbClr val="FFFFFF"/>
                </a:solidFill>
              </a:rPr>
              <a:t>Обзор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8" name="Google Shape;348;p26"/>
          <p:cNvGrpSpPr/>
          <p:nvPr/>
        </p:nvGrpSpPr>
        <p:grpSpPr>
          <a:xfrm>
            <a:off x="270587" y="1259174"/>
            <a:ext cx="11390996" cy="5420231"/>
            <a:chOff x="764" y="0"/>
            <a:chExt cx="11390996" cy="5420231"/>
          </a:xfrm>
        </p:grpSpPr>
        <p:sp>
          <p:nvSpPr>
            <p:cNvPr id="349" name="Google Shape;349;p26"/>
            <p:cNvSpPr/>
            <p:nvPr/>
          </p:nvSpPr>
          <p:spPr>
            <a:xfrm>
              <a:off x="764" y="36187"/>
              <a:ext cx="3738172" cy="5384044"/>
            </a:xfrm>
            <a:prstGeom prst="roundRect">
              <a:avLst>
                <a:gd name="adj" fmla="val 5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 txBox="1"/>
            <p:nvPr/>
          </p:nvSpPr>
          <p:spPr>
            <a:xfrm rot="-5400000">
              <a:off x="-1832876" y="1869828"/>
              <a:ext cx="4414916" cy="7476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47425" rIns="19112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300"/>
                <a:buFont typeface="Calibri"/>
                <a:buNone/>
              </a:pPr>
              <a:endParaRPr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748398" y="36187"/>
              <a:ext cx="2784938" cy="5384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 txBox="1"/>
            <p:nvPr/>
          </p:nvSpPr>
          <p:spPr>
            <a:xfrm>
              <a:off x="206832" y="36187"/>
              <a:ext cx="3326504" cy="5384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2275" rIns="0" bIns="0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1. Просмотрите рецензируемые журналы</a:t>
              </a:r>
            </a:p>
            <a:p>
              <a:pPr lvl="0"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2. Выполните поиск в Интернете по именам и фамилиям авторов и ключевым словам по теме.</a:t>
              </a:r>
              <a:endParaRPr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3899977" y="0"/>
              <a:ext cx="3652979" cy="5384044"/>
            </a:xfrm>
            <a:prstGeom prst="roundRect">
              <a:avLst>
                <a:gd name="adj" fmla="val 5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 txBox="1"/>
            <p:nvPr/>
          </p:nvSpPr>
          <p:spPr>
            <a:xfrm rot="-5400000">
              <a:off x="2057816" y="1842160"/>
              <a:ext cx="4414916" cy="7305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44000" rIns="18667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200"/>
                <a:buFont typeface="Calibri"/>
                <a:buNone/>
              </a:pPr>
              <a:endParaRPr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 rot="5400000">
              <a:off x="3558788" y="3602039"/>
              <a:ext cx="659351" cy="560725"/>
            </a:xfrm>
            <a:prstGeom prst="flowChartExtract">
              <a:avLst/>
            </a:prstGeom>
            <a:solidFill>
              <a:schemeClr val="lt1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4636749" y="0"/>
              <a:ext cx="2721469" cy="5384044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 txBox="1"/>
            <p:nvPr/>
          </p:nvSpPr>
          <p:spPr>
            <a:xfrm>
              <a:off x="4168827" y="0"/>
              <a:ext cx="3189392" cy="5384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2275" rIns="0" bIns="0" anchor="t" anchorCtr="0">
              <a:noAutofit/>
            </a:bodyPr>
            <a:lstStyle/>
            <a:p>
              <a:pPr lvl="0">
                <a:buClr>
                  <a:schemeClr val="dk1"/>
                </a:buClr>
                <a:buSzPts val="2400"/>
              </a:pPr>
              <a:r>
                <a:rPr lang="az-Latn-AZ" sz="2400" b="1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lang="ru-RU" sz="2400" b="1" dirty="0" smtClean="0">
                  <a:solidFill>
                    <a:schemeClr val="dk1"/>
                  </a:solidFill>
                </a:rPr>
                <a:t>. </a:t>
              </a:r>
              <a:r>
                <a:rPr lang="ru-RU" sz="2400" b="1" dirty="0">
                  <a:solidFill>
                    <a:schemeClr val="dk1"/>
                  </a:solidFill>
                </a:rPr>
                <a:t>С</a:t>
              </a:r>
              <a:r>
                <a:rPr lang="ru-RU" sz="2400" b="1" dirty="0" smtClean="0">
                  <a:solidFill>
                    <a:schemeClr val="dk1"/>
                  </a:solidFill>
                </a:rPr>
                <a:t>ледует </a:t>
              </a:r>
              <a:r>
                <a:rPr lang="ru-RU" sz="2400" b="1" dirty="0">
                  <a:solidFill>
                    <a:schemeClr val="dk1"/>
                  </a:solidFill>
                </a:rPr>
                <a:t>изучить все возможные журналы и источники.</a:t>
              </a:r>
            </a:p>
            <a:p>
              <a:pPr lvl="0"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4. З</a:t>
              </a:r>
              <a:r>
                <a:rPr lang="ru-RU" sz="2400" b="1" dirty="0" smtClean="0">
                  <a:solidFill>
                    <a:schemeClr val="dk1"/>
                  </a:solidFill>
                </a:rPr>
                <a:t>накомство </a:t>
              </a:r>
              <a:r>
                <a:rPr lang="ru-RU" sz="2400" b="1" dirty="0">
                  <a:solidFill>
                    <a:schemeClr val="dk1"/>
                  </a:solidFill>
                </a:rPr>
                <a:t>с сайтами компаний, собирать информацию о продукции, которую они производят, анализировать функции этой продукции и отзывы о ней.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7653588" y="36187"/>
              <a:ext cx="3738172" cy="5384044"/>
            </a:xfrm>
            <a:prstGeom prst="roundRect">
              <a:avLst>
                <a:gd name="adj" fmla="val 5000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 txBox="1"/>
            <p:nvPr/>
          </p:nvSpPr>
          <p:spPr>
            <a:xfrm rot="-5400000">
              <a:off x="5819947" y="1869828"/>
              <a:ext cx="4414916" cy="7476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47425" rIns="19112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300"/>
                <a:buFont typeface="Calibri"/>
                <a:buNone/>
              </a:pPr>
              <a:endParaRPr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 rot="5400000">
              <a:off x="7342603" y="3602039"/>
              <a:ext cx="659351" cy="560725"/>
            </a:xfrm>
            <a:prstGeom prst="flowChartExtract">
              <a:avLst/>
            </a:prstGeom>
            <a:solidFill>
              <a:schemeClr val="lt1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8401222" y="36187"/>
              <a:ext cx="2784938" cy="5384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 txBox="1"/>
            <p:nvPr/>
          </p:nvSpPr>
          <p:spPr>
            <a:xfrm>
              <a:off x="8401222" y="36187"/>
              <a:ext cx="2784938" cy="53840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2275" rIns="0" bIns="0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5. Выявлять проблемы, анализировать их происхождение и ситуацию решения.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26"/>
          <p:cNvSpPr/>
          <p:nvPr/>
        </p:nvSpPr>
        <p:spPr>
          <a:xfrm>
            <a:off x="1738859" y="374755"/>
            <a:ext cx="7914806" cy="76449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dk1"/>
                </a:solidFill>
              </a:rPr>
              <a:t>Подготовка обзора исследовательской работы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>
            <a:spLocks noGrp="1"/>
          </p:cNvSpPr>
          <p:nvPr>
            <p:ph type="title"/>
          </p:nvPr>
        </p:nvSpPr>
        <p:spPr>
          <a:xfrm>
            <a:off x="441158" y="244810"/>
            <a:ext cx="10515600" cy="51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2400"/>
            </a:pPr>
            <a:r>
              <a:rPr lang="ru-RU" sz="2400" b="1" dirty="0">
                <a:latin typeface="Arial"/>
                <a:ea typeface="Arial"/>
                <a:cs typeface="Arial"/>
                <a:sym typeface="Arial"/>
              </a:rPr>
              <a:t>Написание обзора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7"/>
          <p:cNvSpPr/>
          <p:nvPr/>
        </p:nvSpPr>
        <p:spPr>
          <a:xfrm>
            <a:off x="1228535" y="1006604"/>
            <a:ext cx="9192124" cy="1010653"/>
          </a:xfrm>
          <a:prstGeom prst="flowChartTerminator">
            <a:avLst/>
          </a:prstGeom>
          <a:solidFill>
            <a:srgbClr val="B3C6E7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algn="just">
              <a:lnSpc>
                <a:spcPct val="150000"/>
              </a:lnSpc>
            </a:pPr>
            <a:r>
              <a:rPr lang="ru-RU" sz="2400" b="1" dirty="0">
                <a:solidFill>
                  <a:schemeClr val="dk1"/>
                </a:solidFill>
              </a:rPr>
              <a:t>Совет №1: Определите проблему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7"/>
          <p:cNvSpPr/>
          <p:nvPr/>
        </p:nvSpPr>
        <p:spPr>
          <a:xfrm>
            <a:off x="4696327" y="2228975"/>
            <a:ext cx="6260431" cy="962526"/>
          </a:xfrm>
          <a:prstGeom prst="flowChartTerminator">
            <a:avLst/>
          </a:prstGeom>
          <a:solidFill>
            <a:srgbClr val="B3C6E7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algn="just">
              <a:lnSpc>
                <a:spcPct val="150000"/>
              </a:lnSpc>
            </a:pPr>
            <a:r>
              <a:rPr lang="ru-RU" sz="2400" b="1" dirty="0">
                <a:solidFill>
                  <a:schemeClr val="dk1"/>
                </a:solidFill>
              </a:rPr>
              <a:t>Совет №2: </a:t>
            </a:r>
            <a:r>
              <a:rPr lang="ru-RU" sz="2400" b="1" dirty="0" smtClean="0">
                <a:solidFill>
                  <a:schemeClr val="dk1"/>
                </a:solidFill>
              </a:rPr>
              <a:t>Поиск литературы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7"/>
          <p:cNvSpPr/>
          <p:nvPr/>
        </p:nvSpPr>
        <p:spPr>
          <a:xfrm>
            <a:off x="1363672" y="3376360"/>
            <a:ext cx="7811715" cy="962526"/>
          </a:xfrm>
          <a:prstGeom prst="flowChartTerminator">
            <a:avLst/>
          </a:prstGeom>
          <a:solidFill>
            <a:srgbClr val="B3C6E7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algn="just">
              <a:lnSpc>
                <a:spcPct val="150000"/>
              </a:lnSpc>
            </a:pPr>
            <a:r>
              <a:rPr lang="ru-RU" sz="2400" b="1" dirty="0">
                <a:solidFill>
                  <a:schemeClr val="dk1"/>
                </a:solidFill>
              </a:rPr>
              <a:t>Совет 3. Заметки на полях страницы.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27"/>
          <p:cNvSpPr/>
          <p:nvPr/>
        </p:nvSpPr>
        <p:spPr>
          <a:xfrm>
            <a:off x="3771216" y="4646047"/>
            <a:ext cx="8110652" cy="968545"/>
          </a:xfrm>
          <a:prstGeom prst="flowChartTerminator">
            <a:avLst/>
          </a:prstGeom>
          <a:solidFill>
            <a:srgbClr val="B3C6E7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algn="just">
              <a:lnSpc>
                <a:spcPct val="150000"/>
              </a:lnSpc>
            </a:pPr>
            <a:r>
              <a:rPr lang="ru-RU" sz="2400" b="1" dirty="0">
                <a:solidFill>
                  <a:schemeClr val="dk1"/>
                </a:solidFill>
              </a:rPr>
              <a:t>Совет №4: Определите тип </a:t>
            </a:r>
            <a:r>
              <a:rPr lang="ru-RU" sz="2400" b="1" dirty="0" smtClean="0">
                <a:solidFill>
                  <a:schemeClr val="dk1"/>
                </a:solidFill>
              </a:rPr>
              <a:t>источника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7"/>
          <p:cNvSpPr/>
          <p:nvPr/>
        </p:nvSpPr>
        <p:spPr>
          <a:xfrm>
            <a:off x="1064735" y="5697989"/>
            <a:ext cx="8110652" cy="968545"/>
          </a:xfrm>
          <a:prstGeom prst="flowChartTerminator">
            <a:avLst/>
          </a:prstGeom>
          <a:solidFill>
            <a:srgbClr val="B3C6E7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algn="just"/>
            <a:r>
              <a:rPr lang="ru-RU" sz="2400" b="1" dirty="0"/>
              <a:t>Совет №5: Будьте критичны и последовательны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/>
          <p:nvPr/>
        </p:nvSpPr>
        <p:spPr>
          <a:xfrm>
            <a:off x="3319886" y="3067513"/>
            <a:ext cx="8872114" cy="1010653"/>
          </a:xfrm>
          <a:prstGeom prst="flowChartTerminator">
            <a:avLst/>
          </a:prstGeom>
          <a:solidFill>
            <a:srgbClr val="B3C6E7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algn="just">
              <a:lnSpc>
                <a:spcPct val="150000"/>
              </a:lnSpc>
            </a:pPr>
            <a:r>
              <a:rPr lang="ru-RU" sz="2400" b="1" dirty="0"/>
              <a:t>Совет №8: Используйте новую информацию, но не забывайте классику</a:t>
            </a:r>
            <a:endParaRPr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8"/>
          <p:cNvSpPr/>
          <p:nvPr/>
        </p:nvSpPr>
        <p:spPr>
          <a:xfrm>
            <a:off x="2362092" y="484429"/>
            <a:ext cx="6127081" cy="1010653"/>
          </a:xfrm>
          <a:prstGeom prst="flowChartTerminator">
            <a:avLst/>
          </a:prstGeom>
          <a:solidFill>
            <a:srgbClr val="B3C6E7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>
              <a:lnSpc>
                <a:spcPct val="150000"/>
              </a:lnSpc>
            </a:pPr>
            <a:r>
              <a:rPr lang="ru-RU" sz="2400" b="1" dirty="0"/>
              <a:t>Совет №6: Думайте структурировано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8"/>
          <p:cNvSpPr/>
          <p:nvPr/>
        </p:nvSpPr>
        <p:spPr>
          <a:xfrm>
            <a:off x="743155" y="1741108"/>
            <a:ext cx="8012902" cy="1038727"/>
          </a:xfrm>
          <a:prstGeom prst="flowChartTerminator">
            <a:avLst/>
          </a:prstGeom>
          <a:solidFill>
            <a:srgbClr val="B3C6E7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>
              <a:lnSpc>
                <a:spcPct val="150000"/>
              </a:lnSpc>
            </a:pPr>
            <a:r>
              <a:rPr lang="ru-RU" sz="2400" b="1" dirty="0"/>
              <a:t>Совет 7. Учитывайте, что говорят рецензенты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884419" y="4365844"/>
            <a:ext cx="8110652" cy="968545"/>
          </a:xfrm>
          <a:prstGeom prst="flowChartTerminator">
            <a:avLst/>
          </a:prstGeom>
          <a:solidFill>
            <a:srgbClr val="B3C6E7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algn="just">
              <a:lnSpc>
                <a:spcPct val="150000"/>
              </a:lnSpc>
            </a:pPr>
            <a:r>
              <a:rPr lang="ru-RU" sz="2400" b="1" dirty="0">
                <a:solidFill>
                  <a:schemeClr val="dk1"/>
                </a:solidFill>
              </a:rPr>
              <a:t>Совет № 9: </a:t>
            </a:r>
            <a:r>
              <a:rPr lang="ru-RU" sz="2400" b="1" dirty="0" err="1" smtClean="0">
                <a:solidFill>
                  <a:schemeClr val="dk1"/>
                </a:solidFill>
              </a:rPr>
              <a:t>Драфт</a:t>
            </a:r>
            <a:r>
              <a:rPr lang="ru-RU" sz="2400" b="1" dirty="0" smtClean="0">
                <a:solidFill>
                  <a:schemeClr val="dk1"/>
                </a:solidFill>
              </a:rPr>
              <a:t>( черновик)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3180413" y="5405026"/>
            <a:ext cx="8110652" cy="968545"/>
          </a:xfrm>
          <a:prstGeom prst="flowChartTerminator">
            <a:avLst/>
          </a:prstGeom>
          <a:solidFill>
            <a:srgbClr val="B3C6E7"/>
          </a:solidFill>
          <a:ln w="127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algn="just">
              <a:lnSpc>
                <a:spcPct val="150000"/>
              </a:lnSpc>
            </a:pPr>
            <a:r>
              <a:rPr lang="ru-RU" sz="2400" b="1" dirty="0">
                <a:solidFill>
                  <a:schemeClr val="dk1"/>
                </a:solidFill>
              </a:rPr>
              <a:t>Совет № 10: </a:t>
            </a:r>
            <a:r>
              <a:rPr lang="ru-RU" sz="2400" b="1" dirty="0" smtClean="0">
                <a:solidFill>
                  <a:schemeClr val="dk1"/>
                </a:solidFill>
              </a:rPr>
              <a:t>Проверка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/>
          <p:nvPr/>
        </p:nvSpPr>
        <p:spPr>
          <a:xfrm>
            <a:off x="749030" y="437745"/>
            <a:ext cx="10749064" cy="5165386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4400" b="1" dirty="0">
                <a:solidFill>
                  <a:srgbClr val="FFFFFF"/>
                </a:solidFill>
              </a:rPr>
              <a:t>Почему </a:t>
            </a:r>
            <a:r>
              <a:rPr lang="ru-RU" sz="4400" b="1" dirty="0" smtClean="0">
                <a:solidFill>
                  <a:srgbClr val="FFFFFF"/>
                </a:solidFill>
              </a:rPr>
              <a:t>инженерные исследования должны соответствовать научной этике?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Что такое академическое письмо? | Александр Зайцев | Английский язык для  врачей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" r="58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680936" y="3832698"/>
            <a:ext cx="2324910" cy="128405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>
            <a:spLocks noGrp="1"/>
          </p:cNvSpPr>
          <p:nvPr>
            <p:ph type="body" idx="1"/>
          </p:nvPr>
        </p:nvSpPr>
        <p:spPr>
          <a:xfrm>
            <a:off x="5111645" y="1133409"/>
            <a:ext cx="64657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>
              <a:spcBef>
                <a:spcPts val="0"/>
              </a:spcBef>
              <a:buSzPts val="2400"/>
              <a:buNone/>
            </a:pPr>
            <a:r>
              <a:rPr lang="ru-RU" b="1" dirty="0"/>
              <a:t>В прошлом противоречие между личными интересами и общественными интересами редко создавали проблемы для инженеров, поскольку инженерная деятельность была почти синонимична прогрессу человечества. Сегодня экологические проблемы создают различия между личными интересами, интересами работодателей, профессиональными интересами и общественными интересами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047" y="393725"/>
            <a:ext cx="3600450" cy="239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162" y="3837482"/>
            <a:ext cx="4910522" cy="2762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31"/>
          <p:cNvGrpSpPr/>
          <p:nvPr/>
        </p:nvGrpSpPr>
        <p:grpSpPr>
          <a:xfrm>
            <a:off x="2353454" y="391094"/>
            <a:ext cx="7270229" cy="6233207"/>
            <a:chOff x="2023671" y="1350"/>
            <a:chExt cx="7270229" cy="6233207"/>
          </a:xfrm>
        </p:grpSpPr>
        <p:sp>
          <p:nvSpPr>
            <p:cNvPr id="400" name="Google Shape;400;p31"/>
            <p:cNvSpPr/>
            <p:nvPr/>
          </p:nvSpPr>
          <p:spPr>
            <a:xfrm>
              <a:off x="6917239" y="3665425"/>
              <a:ext cx="91440" cy="68273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01" name="Google Shape;401;p31"/>
            <p:cNvSpPr/>
            <p:nvPr/>
          </p:nvSpPr>
          <p:spPr>
            <a:xfrm>
              <a:off x="5080193" y="1492020"/>
              <a:ext cx="1882766" cy="682734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487AA8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02" name="Google Shape;402;p31"/>
            <p:cNvSpPr/>
            <p:nvPr/>
          </p:nvSpPr>
          <p:spPr>
            <a:xfrm>
              <a:off x="3151707" y="3712247"/>
              <a:ext cx="91440" cy="63591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8022" y="0"/>
                  </a:moveTo>
                  <a:lnTo>
                    <a:pt x="178022" y="78962"/>
                  </a:lnTo>
                  <a:lnTo>
                    <a:pt x="60000" y="78962"/>
                  </a:lnTo>
                  <a:lnTo>
                    <a:pt x="60000" y="120000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03" name="Google Shape;403;p31"/>
            <p:cNvSpPr/>
            <p:nvPr/>
          </p:nvSpPr>
          <p:spPr>
            <a:xfrm>
              <a:off x="3287360" y="1492020"/>
              <a:ext cx="1792832" cy="72955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4230"/>
                  </a:lnTo>
                  <a:lnTo>
                    <a:pt x="0" y="8423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487AA8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04" name="Google Shape;404;p31"/>
            <p:cNvSpPr/>
            <p:nvPr/>
          </p:nvSpPr>
          <p:spPr>
            <a:xfrm>
              <a:off x="3355511" y="1350"/>
              <a:ext cx="3449364" cy="1490670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3616346" y="249143"/>
              <a:ext cx="3449364" cy="149067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 txBox="1"/>
            <p:nvPr/>
          </p:nvSpPr>
          <p:spPr>
            <a:xfrm>
              <a:off x="3660006" y="292803"/>
              <a:ext cx="3362044" cy="1403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</a:rPr>
                <a:t>Микро Этика</a:t>
              </a:r>
              <a:endParaRPr dirty="0" smtClean="0"/>
            </a:p>
            <a:p>
              <a:pPr lvl="0" algn="ctr">
                <a:lnSpc>
                  <a:spcPct val="90000"/>
                </a:lnSpc>
                <a:spcBef>
                  <a:spcPts val="840"/>
                </a:spcBef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Личное суждение об этических ситуациях в повседневной жизни и карьере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2113604" y="2221577"/>
              <a:ext cx="2347512" cy="1490670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2374439" y="2469370"/>
              <a:ext cx="2347512" cy="149067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 txBox="1"/>
            <p:nvPr/>
          </p:nvSpPr>
          <p:spPr>
            <a:xfrm>
              <a:off x="2418099" y="2513030"/>
              <a:ext cx="2260192" cy="1403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</a:rPr>
                <a:t>Личная Этика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2023671" y="4348160"/>
              <a:ext cx="2347512" cy="1490670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2284506" y="4595953"/>
              <a:ext cx="2347512" cy="149067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 txBox="1"/>
            <p:nvPr/>
          </p:nvSpPr>
          <p:spPr>
            <a:xfrm>
              <a:off x="2328166" y="4639613"/>
              <a:ext cx="2260192" cy="1403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 smtClean="0">
                  <a:solidFill>
                    <a:schemeClr val="dk1"/>
                  </a:solidFill>
                </a:rPr>
                <a:t>Честность</a:t>
              </a:r>
              <a:endParaRPr lang="ru-RU" sz="2400" dirty="0">
                <a:solidFill>
                  <a:schemeClr val="dk1"/>
                </a:solidFill>
              </a:endParaRPr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5789203" y="2174755"/>
              <a:ext cx="2347512" cy="1490670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6050038" y="2422548"/>
              <a:ext cx="2347512" cy="1490670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 txBox="1"/>
            <p:nvPr/>
          </p:nvSpPr>
          <p:spPr>
            <a:xfrm>
              <a:off x="5789202" y="2466208"/>
              <a:ext cx="3243863" cy="1403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Профессиональная Этика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4892853" y="4348160"/>
              <a:ext cx="4140213" cy="1638604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5153687" y="4595953"/>
              <a:ext cx="4140213" cy="1638604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 txBox="1"/>
            <p:nvPr/>
          </p:nvSpPr>
          <p:spPr>
            <a:xfrm>
              <a:off x="5201680" y="4643946"/>
              <a:ext cx="4044227" cy="15426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Компетентность</a:t>
              </a:r>
            </a:p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 smtClean="0">
                  <a:solidFill>
                    <a:schemeClr val="dk1"/>
                  </a:solidFill>
                </a:rPr>
                <a:t>Соблюдение безопасности</a:t>
              </a:r>
              <a:endParaRPr lang="ru-RU" sz="2400" dirty="0">
                <a:solidFill>
                  <a:schemeClr val="dk1"/>
                </a:solidFill>
              </a:endParaRPr>
            </a:p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Гарантия качества</a:t>
              </a:r>
              <a:endParaRPr dirty="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32"/>
          <p:cNvGrpSpPr/>
          <p:nvPr/>
        </p:nvGrpSpPr>
        <p:grpSpPr>
          <a:xfrm>
            <a:off x="1506322" y="390929"/>
            <a:ext cx="9025910" cy="6233537"/>
            <a:chOff x="1176539" y="1185"/>
            <a:chExt cx="9025910" cy="6233537"/>
          </a:xfrm>
        </p:grpSpPr>
        <p:sp>
          <p:nvSpPr>
            <p:cNvPr id="424" name="Google Shape;424;p32"/>
            <p:cNvSpPr/>
            <p:nvPr/>
          </p:nvSpPr>
          <p:spPr>
            <a:xfrm>
              <a:off x="7707580" y="3754533"/>
              <a:ext cx="91440" cy="60723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75977"/>
                  </a:lnTo>
                  <a:lnTo>
                    <a:pt x="140598" y="75977"/>
                  </a:lnTo>
                  <a:lnTo>
                    <a:pt x="140598" y="120000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25" name="Google Shape;425;p32"/>
            <p:cNvSpPr/>
            <p:nvPr/>
          </p:nvSpPr>
          <p:spPr>
            <a:xfrm>
              <a:off x="5445379" y="1528174"/>
              <a:ext cx="2307921" cy="6993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81776"/>
                  </a:lnTo>
                  <a:lnTo>
                    <a:pt x="120000" y="81776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rgbClr val="487AA8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26" name="Google Shape;426;p32"/>
            <p:cNvSpPr/>
            <p:nvPr/>
          </p:nvSpPr>
          <p:spPr>
            <a:xfrm>
              <a:off x="3137458" y="3802496"/>
              <a:ext cx="92124" cy="65140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78962"/>
                  </a:lnTo>
                  <a:lnTo>
                    <a:pt x="0" y="78962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528CBE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27" name="Google Shape;427;p32"/>
            <p:cNvSpPr/>
            <p:nvPr/>
          </p:nvSpPr>
          <p:spPr>
            <a:xfrm>
              <a:off x="3229582" y="1528174"/>
              <a:ext cx="2215796" cy="74733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84230"/>
                  </a:lnTo>
                  <a:lnTo>
                    <a:pt x="0" y="84230"/>
                  </a:lnTo>
                  <a:lnTo>
                    <a:pt x="0" y="120000"/>
                  </a:lnTo>
                </a:path>
              </a:pathLst>
            </a:custGeom>
            <a:noFill/>
            <a:ln w="12700" cap="flat" cmpd="sng">
              <a:solidFill>
                <a:srgbClr val="487AA8"/>
              </a:solidFill>
              <a:prstDash val="solid"/>
              <a:miter lim="800000"/>
              <a:headEnd type="none" w="sm" len="sm"/>
              <a:tailEnd type="none" w="sm" len="sm"/>
            </a:ln>
          </p:spPr>
        </p:sp>
        <p:sp>
          <p:nvSpPr>
            <p:cNvPr id="428" name="Google Shape;428;p32"/>
            <p:cNvSpPr/>
            <p:nvPr/>
          </p:nvSpPr>
          <p:spPr>
            <a:xfrm>
              <a:off x="2870309" y="1185"/>
              <a:ext cx="5150138" cy="1526989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3137499" y="255015"/>
              <a:ext cx="5150138" cy="152698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 txBox="1"/>
            <p:nvPr/>
          </p:nvSpPr>
          <p:spPr>
            <a:xfrm>
              <a:off x="3182223" y="299739"/>
              <a:ext cx="5060690" cy="1437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</a:rPr>
                <a:t>Макро Этика</a:t>
              </a:r>
              <a:endParaRPr dirty="0"/>
            </a:p>
            <a:p>
              <a:pPr lvl="0" algn="ctr">
                <a:lnSpc>
                  <a:spcPct val="90000"/>
                </a:lnSpc>
                <a:spcBef>
                  <a:spcPts val="840"/>
                </a:spcBef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Коллективная социальная ответственность инженеров и общественные решения в отношении технологий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2027228" y="2275506"/>
              <a:ext cx="2404707" cy="1526989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2294418" y="2529337"/>
              <a:ext cx="2404707" cy="152698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 txBox="1"/>
            <p:nvPr/>
          </p:nvSpPr>
          <p:spPr>
            <a:xfrm>
              <a:off x="2339142" y="2574061"/>
              <a:ext cx="2315259" cy="1437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</a:rPr>
                <a:t>Личная Этика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1176539" y="4453902"/>
              <a:ext cx="3921838" cy="1526989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1443728" y="4707733"/>
              <a:ext cx="3921838" cy="152698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 txBox="1"/>
            <p:nvPr/>
          </p:nvSpPr>
          <p:spPr>
            <a:xfrm>
              <a:off x="1488452" y="4752457"/>
              <a:ext cx="3832390" cy="1437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Ответственность за качество продукции</a:t>
              </a:r>
            </a:p>
            <a:p>
              <a:pPr lvl="0" algn="ctr">
                <a:buClr>
                  <a:schemeClr val="dk1"/>
                </a:buClr>
                <a:buSzPts val="2400"/>
              </a:pPr>
              <a:r>
                <a:rPr lang="ru-RU" sz="2400" dirty="0" smtClean="0">
                  <a:solidFill>
                    <a:schemeClr val="dk1"/>
                  </a:solidFill>
                </a:rPr>
                <a:t>Общественное </a:t>
              </a:r>
              <a:r>
                <a:rPr lang="ru-RU" sz="2400" dirty="0">
                  <a:solidFill>
                    <a:schemeClr val="dk1"/>
                  </a:solidFill>
                </a:rPr>
                <a:t>благосостояние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6550946" y="2227544"/>
              <a:ext cx="2404707" cy="1526989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6818136" y="2481374"/>
              <a:ext cx="2404707" cy="1526989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 txBox="1"/>
            <p:nvPr/>
          </p:nvSpPr>
          <p:spPr>
            <a:xfrm>
              <a:off x="6411486" y="2526098"/>
              <a:ext cx="3356042" cy="14375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Профессиональная Этика</a:t>
              </a: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5694173" y="4361764"/>
              <a:ext cx="4241087" cy="1508115"/>
            </a:xfrm>
            <a:prstGeom prst="roundRect">
              <a:avLst>
                <a:gd name="adj" fmla="val 1000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5961362" y="4615594"/>
              <a:ext cx="4241087" cy="1508115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 txBox="1"/>
            <p:nvPr/>
          </p:nvSpPr>
          <p:spPr>
            <a:xfrm>
              <a:off x="6005533" y="4659765"/>
              <a:ext cx="4152745" cy="1419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Устойчивое развитие</a:t>
              </a:r>
            </a:p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Биоэтика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/>
          <p:nvPr/>
        </p:nvSpPr>
        <p:spPr>
          <a:xfrm>
            <a:off x="3307829" y="161147"/>
            <a:ext cx="5576341" cy="97436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i="1" dirty="0">
                <a:solidFill>
                  <a:schemeClr val="dk1"/>
                </a:solidFill>
              </a:rPr>
              <a:t>Почему этические кодексы?</a:t>
            </a:r>
            <a:endParaRPr dirty="0"/>
          </a:p>
        </p:txBody>
      </p:sp>
      <p:sp>
        <p:nvSpPr>
          <p:cNvPr id="448" name="Google Shape;448;p33"/>
          <p:cNvSpPr/>
          <p:nvPr/>
        </p:nvSpPr>
        <p:spPr>
          <a:xfrm>
            <a:off x="2880609" y="4283202"/>
            <a:ext cx="6798412" cy="2196058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endParaRPr lang="ru-RU" sz="2400" dirty="0">
              <a:solidFill>
                <a:schemeClr val="dk1"/>
              </a:solidFill>
            </a:endParaRPr>
          </a:p>
          <a:p>
            <a:pPr lvl="0"/>
            <a:r>
              <a:rPr lang="ru-RU" sz="2000" dirty="0" smtClean="0">
                <a:solidFill>
                  <a:schemeClr val="dk1"/>
                </a:solidFill>
              </a:rPr>
              <a:t>За </a:t>
            </a:r>
            <a:r>
              <a:rPr lang="ru-RU" sz="2000" dirty="0">
                <a:solidFill>
                  <a:schemeClr val="dk1"/>
                </a:solidFill>
              </a:rPr>
              <a:t>исключением самых простых случаев, этические кодексы не предлагают 'ответов' или 'решений' для этических дилемм (сложностей или проблем), с которыми сталкиваются инженеры, но они предоставляют рекомендации, которые могут быть полезны при оценке ситуации</a:t>
            </a:r>
            <a:r>
              <a:rPr lang="ru-RU" sz="2000" dirty="0" smtClean="0">
                <a:solidFill>
                  <a:schemeClr val="dk1"/>
                </a:solidFill>
              </a:rPr>
              <a:t>."</a:t>
            </a:r>
            <a:endParaRPr lang="ru-RU" sz="2000" dirty="0">
              <a:solidFill>
                <a:schemeClr val="dk1"/>
              </a:solidFill>
            </a:endParaRPr>
          </a:p>
        </p:txBody>
      </p:sp>
      <p:sp>
        <p:nvSpPr>
          <p:cNvPr id="449" name="Google Shape;449;p33"/>
          <p:cNvSpPr/>
          <p:nvPr/>
        </p:nvSpPr>
        <p:spPr>
          <a:xfrm>
            <a:off x="6400799" y="1693890"/>
            <a:ext cx="5576341" cy="2106116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u-RU" sz="2000" dirty="0"/>
              <a:t>Профессиональные этические кодексы отражают основные 'нормы' (стандарты). Они обеспечивают общие рекомендации по поведению для различных вопросов в рамках определённой профессии.</a:t>
            </a:r>
            <a:r>
              <a:rPr lang="az-Latn-AZ" sz="2000" dirty="0" smtClean="0">
                <a:solidFill>
                  <a:schemeClr val="dk1"/>
                </a:solidFill>
                <a:sym typeface="Arial"/>
              </a:rPr>
              <a:t>.</a:t>
            </a:r>
            <a:endParaRPr sz="2000" dirty="0">
              <a:solidFill>
                <a:schemeClr val="dk1"/>
              </a:solidFill>
              <a:sym typeface="Arial"/>
            </a:endParaRPr>
          </a:p>
        </p:txBody>
      </p:sp>
      <p:sp>
        <p:nvSpPr>
          <p:cNvPr id="450" name="Google Shape;450;p33"/>
          <p:cNvSpPr/>
          <p:nvPr/>
        </p:nvSpPr>
        <p:spPr>
          <a:xfrm>
            <a:off x="329782" y="1648919"/>
            <a:ext cx="5576341" cy="2196058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u-RU" sz="2000" dirty="0"/>
              <a:t>Профессиональные организации, такие как Общество профессиональных инженеров, разрабатывают кодексы этики, чтобы помочь инженерам принимать решения в их повседневной практике и трудовой деятельности.</a:t>
            </a:r>
            <a:endParaRPr sz="2000" dirty="0">
              <a:solidFill>
                <a:schemeClr val="dk1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/>
          <p:nvPr/>
        </p:nvSpPr>
        <p:spPr>
          <a:xfrm>
            <a:off x="2068642" y="1588957"/>
            <a:ext cx="8739265" cy="281815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az-Latn-AZ" sz="4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4400" b="1" dirty="0">
                <a:solidFill>
                  <a:schemeClr val="lt1"/>
                </a:solidFill>
              </a:rPr>
              <a:t>Виды публикаций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/>
          <p:nvPr/>
        </p:nvSpPr>
        <p:spPr>
          <a:xfrm>
            <a:off x="1573967" y="0"/>
            <a:ext cx="8347943" cy="1169232"/>
          </a:xfrm>
          <a:prstGeom prst="horizontalScroll">
            <a:avLst>
              <a:gd name="adj" fmla="val 12500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dk1"/>
                </a:solidFill>
              </a:rPr>
              <a:t>Виды публикаций</a:t>
            </a:r>
            <a:endParaRPr dirty="0"/>
          </a:p>
        </p:txBody>
      </p:sp>
      <p:grpSp>
        <p:nvGrpSpPr>
          <p:cNvPr id="461" name="Google Shape;461;p35"/>
          <p:cNvGrpSpPr/>
          <p:nvPr/>
        </p:nvGrpSpPr>
        <p:grpSpPr>
          <a:xfrm>
            <a:off x="2158221" y="1121012"/>
            <a:ext cx="7763689" cy="5842800"/>
            <a:chOff x="0" y="146652"/>
            <a:chExt cx="7763689" cy="5842800"/>
          </a:xfrm>
        </p:grpSpPr>
        <p:sp>
          <p:nvSpPr>
            <p:cNvPr id="462" name="Google Shape;462;p35"/>
            <p:cNvSpPr/>
            <p:nvPr/>
          </p:nvSpPr>
          <p:spPr>
            <a:xfrm>
              <a:off x="0" y="2942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388184" y="1466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 txBox="1"/>
            <p:nvPr/>
          </p:nvSpPr>
          <p:spPr>
            <a:xfrm>
              <a:off x="402594" y="1610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Palatino Linotype"/>
                <a:buNone/>
              </a:pPr>
              <a:r>
                <a:rPr lang="ru-RU" sz="1800" b="1" dirty="0" smtClean="0">
                  <a:solidFill>
                    <a:srgbClr val="FFFFFF"/>
                  </a:solidFill>
                  <a:latin typeface="Palatino Linotype"/>
                  <a:ea typeface="Corbel"/>
                  <a:cs typeface="Corbel"/>
                  <a:sym typeface="Palatino Linotype"/>
                </a:rPr>
                <a:t>Монография</a:t>
              </a:r>
              <a:endParaRPr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0" y="7478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388184" y="6002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 txBox="1"/>
            <p:nvPr/>
          </p:nvSpPr>
          <p:spPr>
            <a:xfrm>
              <a:off x="402594" y="6146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Palatino Linotype"/>
                <a:buNone/>
              </a:pPr>
              <a:r>
                <a:rPr lang="ru-RU" sz="1800" dirty="0" smtClean="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Авторефераты диссертаций</a:t>
              </a:r>
              <a:endParaRPr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0" y="12014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388184" y="10538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 txBox="1"/>
            <p:nvPr/>
          </p:nvSpPr>
          <p:spPr>
            <a:xfrm>
              <a:off x="402594" y="10682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Palatino Linotype"/>
                <a:buNone/>
              </a:pPr>
              <a:r>
                <a:rPr lang="ru-RU" sz="1800" b="1" dirty="0" smtClean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Не опубликованные работы</a:t>
              </a:r>
              <a:r>
                <a:rPr lang="az-Latn-AZ" sz="1800" dirty="0" smtClean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 </a:t>
              </a:r>
              <a:endParaRPr sz="1800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endParaRPr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0" y="16550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388184" y="15074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 txBox="1"/>
            <p:nvPr/>
          </p:nvSpPr>
          <p:spPr>
            <a:xfrm>
              <a:off x="402594" y="15218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rgbClr val="FFFFFF"/>
                </a:buClr>
                <a:buSzPts val="1800"/>
              </a:pPr>
              <a:r>
                <a:rPr lang="ru-RU" sz="1800" b="1" dirty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Сборник научных трудов</a:t>
              </a:r>
              <a:endParaRPr sz="1800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endParaRPr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0" y="21086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388184" y="19610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 txBox="1"/>
            <p:nvPr/>
          </p:nvSpPr>
          <p:spPr>
            <a:xfrm>
              <a:off x="402594" y="19754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rgbClr val="FFFFFF"/>
                </a:buClr>
                <a:buSzPts val="1800"/>
              </a:pPr>
              <a:r>
                <a:rPr lang="ru-RU" sz="1800" b="1" dirty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Материалы научной конференции</a:t>
              </a:r>
              <a:endParaRPr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0" y="25622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388184" y="24146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 txBox="1"/>
            <p:nvPr/>
          </p:nvSpPr>
          <p:spPr>
            <a:xfrm>
              <a:off x="402594" y="24290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rgbClr val="FFFFFF"/>
                </a:buClr>
                <a:buSzPts val="1800"/>
              </a:pPr>
              <a:r>
                <a:rPr lang="ru-RU" sz="1800" b="1" dirty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Научно-популярное издание</a:t>
              </a:r>
              <a:endParaRPr sz="1800" dirty="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0" y="30158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388184" y="28682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 txBox="1"/>
            <p:nvPr/>
          </p:nvSpPr>
          <p:spPr>
            <a:xfrm>
              <a:off x="402594" y="28826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Palatino Linotype"/>
                <a:buNone/>
              </a:pPr>
              <a:r>
                <a:rPr lang="ru-RU" sz="1800" dirty="0" smtClean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Учебники</a:t>
              </a:r>
              <a:endParaRPr sz="1800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endParaRPr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0" y="34694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88184" y="33218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 txBox="1"/>
            <p:nvPr/>
          </p:nvSpPr>
          <p:spPr>
            <a:xfrm>
              <a:off x="402594" y="33362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rgbClr val="FFFFFF"/>
                </a:buClr>
                <a:buSzPts val="1800"/>
              </a:pPr>
              <a:r>
                <a:rPr lang="ru-RU" sz="1800" b="1" dirty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Учебные пособия</a:t>
              </a:r>
              <a:endParaRPr sz="1800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endParaRPr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0" y="39230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88184" y="37754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 txBox="1"/>
            <p:nvPr/>
          </p:nvSpPr>
          <p:spPr>
            <a:xfrm>
              <a:off x="402594" y="37898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rgbClr val="FFFFFF"/>
                </a:buClr>
                <a:buSzPts val="1800"/>
              </a:pPr>
              <a:r>
                <a:rPr lang="ru-RU" sz="1800" b="1" dirty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Учебно-методические средства</a:t>
              </a:r>
              <a:endParaRPr sz="1800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endParaRPr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0" y="43766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88184" y="42290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 txBox="1"/>
            <p:nvPr/>
          </p:nvSpPr>
          <p:spPr>
            <a:xfrm>
              <a:off x="402594" y="42434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rgbClr val="FFFFFF"/>
                </a:buClr>
                <a:buSzPts val="1800"/>
              </a:pPr>
              <a:r>
                <a:rPr lang="ru-RU" sz="1800" b="1" dirty="0" smtClean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Опросники</a:t>
              </a:r>
              <a:endParaRPr sz="1800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endParaRPr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0" y="48302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388184" y="46826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 txBox="1"/>
            <p:nvPr/>
          </p:nvSpPr>
          <p:spPr>
            <a:xfrm>
              <a:off x="402594" y="46970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Palatino Linotype"/>
                <a:buNone/>
              </a:pPr>
              <a:r>
                <a:rPr lang="ru-RU" sz="1800" b="1" dirty="0" smtClean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Газеты</a:t>
              </a:r>
              <a:endParaRPr sz="1800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endParaRPr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0" y="52838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388184" y="51362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 txBox="1"/>
            <p:nvPr/>
          </p:nvSpPr>
          <p:spPr>
            <a:xfrm>
              <a:off x="402594" y="51506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Palatino Linotype"/>
                <a:buNone/>
              </a:pPr>
              <a:r>
                <a:rPr lang="ru-RU" sz="1800" b="1" dirty="0" smtClean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Журналы</a:t>
              </a:r>
              <a:endParaRPr sz="1800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endParaRPr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0" y="5737452"/>
              <a:ext cx="7763689" cy="252000"/>
            </a:xfrm>
            <a:prstGeom prst="rect">
              <a:avLst/>
            </a:prstGeom>
            <a:solidFill>
              <a:srgbClr val="FFFFFF"/>
            </a:solidFill>
            <a:ln w="15875" cap="rnd" cmpd="sng">
              <a:solidFill>
                <a:srgbClr val="4A66A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388184" y="5589852"/>
              <a:ext cx="5434582" cy="295200"/>
            </a:xfrm>
            <a:prstGeom prst="roundRect">
              <a:avLst>
                <a:gd name="adj" fmla="val 16667"/>
              </a:avLst>
            </a:prstGeom>
            <a:solidFill>
              <a:srgbClr val="4A66AC"/>
            </a:solidFill>
            <a:ln w="15875" cap="rnd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 txBox="1"/>
            <p:nvPr/>
          </p:nvSpPr>
          <p:spPr>
            <a:xfrm>
              <a:off x="402594" y="5604262"/>
              <a:ext cx="5405762" cy="266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400" tIns="0" rIns="205400" bIns="0" anchor="ctr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rgbClr val="FFFFFF"/>
                </a:buClr>
                <a:buSzPts val="1800"/>
              </a:pPr>
              <a:r>
                <a:rPr lang="ru-RU" sz="1800" b="1" dirty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Информационные бюллетени</a:t>
              </a:r>
              <a:r>
                <a:rPr lang="az-Latn-AZ" sz="1800" dirty="0" smtClean="0">
                  <a:solidFill>
                    <a:srgbClr val="FFFFFF"/>
                  </a:solidFill>
                  <a:latin typeface="Palatino Linotype"/>
                  <a:ea typeface="Palatino Linotype"/>
                  <a:cs typeface="Palatino Linotype"/>
                  <a:sym typeface="Palatino Linotype"/>
                </a:rPr>
                <a:t> </a:t>
              </a:r>
              <a:endParaRPr sz="1800" dirty="0">
                <a:solidFill>
                  <a:srgbClr val="FFFFFF"/>
                </a:solidFill>
                <a:latin typeface="Palatino Linotype"/>
                <a:ea typeface="Palatino Linotype"/>
                <a:cs typeface="Palatino Linotype"/>
                <a:sym typeface="Palatino Linotype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/>
          <p:nvPr/>
        </p:nvSpPr>
        <p:spPr>
          <a:xfrm>
            <a:off x="367257" y="388496"/>
            <a:ext cx="9443803" cy="1394085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dk1"/>
                </a:solidFill>
              </a:rPr>
              <a:t>Статьи, опубликованные в журналах:</a:t>
            </a:r>
            <a:r>
              <a:rPr lang="az-Latn-AZ" sz="24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az-Latn-AZ" sz="24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https://jpis.az/uploads/article/en/2024_2/SMART_SOCIO-TECHNOLOGICAL_INFRASTRUCTURES_CYBER_SECURITY_RISKS_AND_THE_HUMAN_FACTOR.pdf</a:t>
            </a:r>
            <a:r>
              <a:rPr lang="az-Latn-AZ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6"/>
          <p:cNvSpPr/>
          <p:nvPr/>
        </p:nvSpPr>
        <p:spPr>
          <a:xfrm>
            <a:off x="2910590" y="2078636"/>
            <a:ext cx="8049718" cy="1394085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dk1"/>
                </a:solidFill>
              </a:rPr>
              <a:t>Материалы конференции: </a:t>
            </a:r>
            <a:r>
              <a:rPr lang="az-Latn-AZ" sz="2400" b="1" u="sng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az-Latn-AZ" sz="24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://ict.az/az/content/369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6"/>
          <p:cNvSpPr/>
          <p:nvPr/>
        </p:nvSpPr>
        <p:spPr>
          <a:xfrm>
            <a:off x="644575" y="3768776"/>
            <a:ext cx="8049718" cy="1394085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Книги</a:t>
            </a:r>
            <a:r>
              <a:rPr lang="az-Latn-AZ" sz="24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az-Latn-AZ" sz="24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https://www.researchgate.net/publication/353114677_Research_methods_for_engineers</a:t>
            </a:r>
            <a:r>
              <a:rPr lang="az-Latn-AZ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6"/>
          <p:cNvSpPr/>
          <p:nvPr/>
        </p:nvSpPr>
        <p:spPr>
          <a:xfrm>
            <a:off x="3645108" y="5386462"/>
            <a:ext cx="8049718" cy="1394085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 smtClean="0">
                <a:solidFill>
                  <a:schemeClr val="dk1"/>
                </a:solidFill>
              </a:rPr>
              <a:t>Диссертации: </a:t>
            </a:r>
            <a:r>
              <a:rPr lang="az-Latn-AZ" sz="2400" b="1" u="sng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</a:t>
            </a:r>
            <a:r>
              <a:rPr lang="az-Latn-AZ" sz="2400" b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://openaccess.aztu.edu.az/xmlui/handle/123456789/425?show=full</a:t>
            </a:r>
            <a:r>
              <a:rPr lang="az-Latn-AZ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864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2400"/>
            </a:pPr>
            <a:r>
              <a:rPr lang="ru-RU" sz="2400" b="1" dirty="0">
                <a:latin typeface="Arial"/>
                <a:ea typeface="Arial"/>
                <a:cs typeface="Arial"/>
                <a:sym typeface="Arial"/>
              </a:rPr>
              <a:t>Методические указания по выполнению магистерских диссертаций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3180" y="1229194"/>
            <a:ext cx="6145968" cy="4802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3095" y="642064"/>
            <a:ext cx="7220492" cy="552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9"/>
          <p:cNvSpPr/>
          <p:nvPr/>
        </p:nvSpPr>
        <p:spPr>
          <a:xfrm>
            <a:off x="2068642" y="1588957"/>
            <a:ext cx="8739265" cy="281815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4400" b="1" dirty="0" err="1">
                <a:solidFill>
                  <a:schemeClr val="lt1"/>
                </a:solidFill>
              </a:rPr>
              <a:t>Библиометрические</a:t>
            </a:r>
            <a:r>
              <a:rPr lang="ru-RU" sz="4400" b="1" dirty="0">
                <a:solidFill>
                  <a:schemeClr val="lt1"/>
                </a:solidFill>
              </a:rPr>
              <a:t> показатели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4"/>
          <p:cNvGrpSpPr/>
          <p:nvPr/>
        </p:nvGrpSpPr>
        <p:grpSpPr>
          <a:xfrm>
            <a:off x="2063868" y="406297"/>
            <a:ext cx="7994083" cy="6339849"/>
            <a:chOff x="1359330" y="-13428"/>
            <a:chExt cx="7994083" cy="6339849"/>
          </a:xfrm>
        </p:grpSpPr>
        <p:sp>
          <p:nvSpPr>
            <p:cNvPr id="111" name="Google Shape;111;p4"/>
            <p:cNvSpPr/>
            <p:nvPr/>
          </p:nvSpPr>
          <p:spPr>
            <a:xfrm>
              <a:off x="4036355" y="2050000"/>
              <a:ext cx="2588570" cy="2239218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 txBox="1"/>
            <p:nvPr/>
          </p:nvSpPr>
          <p:spPr>
            <a:xfrm>
              <a:off x="4089823" y="2421070"/>
              <a:ext cx="2535101" cy="149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 smtClean="0">
                  <a:solidFill>
                    <a:schemeClr val="dk1"/>
                  </a:solidFill>
                </a:rPr>
                <a:t>Академическое </a:t>
              </a:r>
              <a:r>
                <a:rPr lang="ru-RU" sz="2400" b="1" dirty="0">
                  <a:solidFill>
                    <a:schemeClr val="dk1"/>
                  </a:solidFill>
                </a:rPr>
                <a:t>письмо</a:t>
              </a:r>
              <a:endParaRPr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657298" y="978685"/>
              <a:ext cx="976660" cy="841521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CFD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3805872" y="-13428"/>
              <a:ext cx="3059170" cy="1888902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rgbClr val="BBD6EE"/>
            </a:solidFill>
            <a:ln w="12700" cap="flat" cmpd="sng">
              <a:solidFill>
                <a:srgbClr val="1E4E7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 txBox="1"/>
            <p:nvPr/>
          </p:nvSpPr>
          <p:spPr>
            <a:xfrm>
              <a:off x="4240689" y="255052"/>
              <a:ext cx="2189536" cy="13519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</a:rPr>
                <a:t>Формальное</a:t>
              </a:r>
            </a:p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Не используйте </a:t>
              </a:r>
              <a:r>
                <a:rPr lang="ru-RU" sz="2400" dirty="0" smtClean="0">
                  <a:solidFill>
                    <a:schemeClr val="dk1"/>
                  </a:solidFill>
                </a:rPr>
                <a:t>вымышленную </a:t>
              </a:r>
              <a:r>
                <a:rPr lang="ru-RU" sz="2400" dirty="0">
                  <a:solidFill>
                    <a:schemeClr val="dk1"/>
                  </a:solidFill>
                </a:rPr>
                <a:t>информацию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6797136" y="2551883"/>
              <a:ext cx="976660" cy="841521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CFD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6570713" y="1107268"/>
              <a:ext cx="2782699" cy="1835187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rgbClr val="BBD6EE"/>
            </a:solidFill>
            <a:ln w="12700" cap="flat" cmpd="sng">
              <a:solidFill>
                <a:srgbClr val="1E4E7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 txBox="1"/>
            <p:nvPr/>
          </p:nvSpPr>
          <p:spPr>
            <a:xfrm>
              <a:off x="6977376" y="1375462"/>
              <a:ext cx="1969373" cy="1298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 b="1" dirty="0" smtClean="0">
                  <a:solidFill>
                    <a:schemeClr val="dk1"/>
                  </a:solidFill>
                </a:rPr>
                <a:t>Короткое</a:t>
              </a:r>
              <a:r>
                <a:rPr lang="az-Latn-AZ" sz="24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az-Latn-AZ" sz="2400" b="0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ru-RU" sz="2400" dirty="0" smtClean="0">
                  <a:solidFill>
                    <a:schemeClr val="dk1"/>
                  </a:solidFill>
                </a:rPr>
                <a:t>сосредоточьтесь на одной теме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005331" y="4327728"/>
              <a:ext cx="976660" cy="841521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CFD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6834900" y="3346215"/>
              <a:ext cx="2518511" cy="1835187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rgbClr val="BBD6EE"/>
            </a:solidFill>
            <a:ln w="12700" cap="flat" cmpd="sng">
              <a:solidFill>
                <a:srgbClr val="1E4E7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 txBox="1"/>
            <p:nvPr/>
          </p:nvSpPr>
          <p:spPr>
            <a:xfrm>
              <a:off x="6797137" y="3650345"/>
              <a:ext cx="2556276" cy="12269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000" b="1" dirty="0" smtClean="0">
                  <a:solidFill>
                    <a:schemeClr val="dk1"/>
                  </a:solidFill>
                </a:rPr>
                <a:t>Взаимосвязь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az-Latn-AZ" sz="2000" b="0" i="0" u="none" strike="noStrike" cap="none" dirty="0" smtClean="0">
                  <a:solidFill>
                    <a:schemeClr val="dk1"/>
                  </a:solidFill>
                  <a:sym typeface="Arial"/>
                </a:rPr>
                <a:t> </a:t>
              </a:r>
              <a:r>
                <a:rPr lang="ru-RU" sz="2000" b="0" i="0" u="none" strike="noStrike" cap="none" dirty="0" smtClean="0">
                  <a:solidFill>
                    <a:schemeClr val="dk1"/>
                  </a:solidFill>
                  <a:sym typeface="Arial"/>
                </a:rPr>
                <a:t>Главы должны быть взаимосвязаны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000" dirty="0" smtClean="0">
                  <a:solidFill>
                    <a:schemeClr val="dk1"/>
                  </a:solidFill>
                  <a:ea typeface="Calibri"/>
                </a:rPr>
                <a:t>Между собой</a:t>
              </a:r>
              <a:endParaRPr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041172" y="4512067"/>
              <a:ext cx="976660" cy="841521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CFD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140192" y="4491234"/>
              <a:ext cx="2390531" cy="1835187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rgbClr val="BBD6EE"/>
            </a:solidFill>
            <a:ln w="12700" cap="flat" cmpd="sng">
              <a:solidFill>
                <a:srgbClr val="1E4E7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 txBox="1"/>
            <p:nvPr/>
          </p:nvSpPr>
          <p:spPr>
            <a:xfrm>
              <a:off x="4307692" y="4833653"/>
              <a:ext cx="2263021" cy="12609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1900" b="1" dirty="0" smtClean="0">
                  <a:solidFill>
                    <a:schemeClr val="dk1"/>
                  </a:solidFill>
                </a:rPr>
                <a:t>Беспристрастное</a:t>
              </a:r>
              <a:r>
                <a:rPr lang="az-Latn-AZ" sz="1900" b="0" i="0" u="none" strike="noStrike" cap="none" dirty="0" smtClean="0">
                  <a:solidFill>
                    <a:schemeClr val="dk1"/>
                  </a:solidFill>
                  <a:sym typeface="Arial"/>
                </a:rPr>
                <a:t> </a:t>
              </a:r>
              <a:r>
                <a:rPr lang="ru-RU" sz="1900" dirty="0">
                  <a:solidFill>
                    <a:schemeClr val="dk1"/>
                  </a:solidFill>
                </a:rPr>
                <a:t>информация подтверждается доказательствами</a:t>
              </a:r>
              <a:endParaRPr sz="19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2882668" y="2939501"/>
              <a:ext cx="976660" cy="841521"/>
            </a:xfrm>
            <a:prstGeom prst="hexagon">
              <a:avLst>
                <a:gd name="adj" fmla="val 28900"/>
                <a:gd name="vf" fmla="val 115470"/>
              </a:avLst>
            </a:prstGeom>
            <a:solidFill>
              <a:srgbClr val="CFD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441966" y="3542356"/>
              <a:ext cx="2618764" cy="1835187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rgbClr val="BBD6EE"/>
            </a:solidFill>
            <a:ln w="12700" cap="flat" cmpd="sng">
              <a:solidFill>
                <a:srgbClr val="1E4E7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 txBox="1"/>
            <p:nvPr/>
          </p:nvSpPr>
          <p:spPr>
            <a:xfrm>
              <a:off x="1904761" y="3827361"/>
              <a:ext cx="1832762" cy="1284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Цитаты, </a:t>
              </a:r>
              <a:r>
                <a:rPr lang="ru-RU" sz="2400" dirty="0">
                  <a:solidFill>
                    <a:schemeClr val="dk1"/>
                  </a:solidFill>
                </a:rPr>
                <a:t>они вам нужны</a:t>
              </a:r>
              <a:endParaRPr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1359330" y="974362"/>
              <a:ext cx="2730493" cy="2370419"/>
            </a:xfrm>
            <a:prstGeom prst="hexagon">
              <a:avLst>
                <a:gd name="adj" fmla="val 28570"/>
                <a:gd name="vf" fmla="val 115470"/>
              </a:avLst>
            </a:prstGeom>
            <a:solidFill>
              <a:srgbClr val="BBD6EE"/>
            </a:solidFill>
            <a:ln w="12700" cap="flat" cmpd="sng">
              <a:solidFill>
                <a:srgbClr val="1E4E7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 txBox="1"/>
            <p:nvPr/>
          </p:nvSpPr>
          <p:spPr>
            <a:xfrm>
              <a:off x="1711629" y="1416607"/>
              <a:ext cx="2025894" cy="15834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 b="1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Третье лицо</a:t>
              </a:r>
            </a:p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Не используйте слова «Я» или «Мы».</a:t>
              </a:r>
              <a:endParaRPr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2"/>
          <p:cNvSpPr/>
          <p:nvPr/>
        </p:nvSpPr>
        <p:spPr>
          <a:xfrm>
            <a:off x="509666" y="449705"/>
            <a:ext cx="11557416" cy="232347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just"/>
            <a:r>
              <a:rPr lang="ru-RU" sz="2400" dirty="0"/>
              <a:t>Индексы оценки научной деятельности (индивидуальная оценка). Здесь для оценки научной деятельности исследователя используются несколько показателей, таких как количество статей и цитирований, 'возраст' статей и другие. В качестве примеров можно привести h-индекс, g-индекс, m-индекс, R-индекс, AR-индекс и т. д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779489" y="3275352"/>
            <a:ext cx="10807908" cy="232347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just"/>
            <a:r>
              <a:rPr lang="ru-RU" sz="2400" dirty="0"/>
              <a:t>Оценка журналов. Здесь используются такие показатели, как год издания журнала, количество опубликованных в нем статей и число их цитирований и т. д. Индексы, используемые для оценки научных журналов, включают </a:t>
            </a:r>
            <a:r>
              <a:rPr lang="ru-RU" sz="2400" dirty="0" err="1"/>
              <a:t>импакт</a:t>
            </a:r>
            <a:r>
              <a:rPr lang="ru-RU" sz="2400" dirty="0"/>
              <a:t>-фактор, индекс </a:t>
            </a:r>
            <a:r>
              <a:rPr lang="ru-RU" sz="2400" dirty="0" smtClean="0"/>
              <a:t>оперативности.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/>
          <p:nvPr/>
        </p:nvSpPr>
        <p:spPr>
          <a:xfrm>
            <a:off x="2533337" y="197227"/>
            <a:ext cx="6400800" cy="76214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ru-RU" sz="2400" b="1" dirty="0"/>
              <a:t>h - порядок расчета индекса (индекса </a:t>
            </a:r>
            <a:r>
              <a:rPr lang="ru-RU" sz="2400" b="1" dirty="0" err="1"/>
              <a:t>Хирша</a:t>
            </a:r>
            <a:r>
              <a:rPr lang="ru-RU" sz="2400" b="1" dirty="0"/>
              <a:t>)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3"/>
          <p:cNvSpPr/>
          <p:nvPr/>
        </p:nvSpPr>
        <p:spPr>
          <a:xfrm>
            <a:off x="639580" y="1189362"/>
            <a:ext cx="10613036" cy="542644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ru-RU" sz="2400" dirty="0">
                <a:solidFill>
                  <a:schemeClr val="dk1"/>
                </a:solidFill>
              </a:rPr>
              <a:t>Исследователь имеет индекс </a:t>
            </a:r>
            <a:r>
              <a:rPr lang="ru-RU" sz="2400" dirty="0" err="1">
                <a:solidFill>
                  <a:schemeClr val="dk1"/>
                </a:solidFill>
              </a:rPr>
              <a:t>Хирша</a:t>
            </a:r>
            <a:r>
              <a:rPr lang="ru-RU" sz="2400" dirty="0">
                <a:solidFill>
                  <a:schemeClr val="dk1"/>
                </a:solidFill>
              </a:rPr>
              <a:t>, если каждая из h из N процитированных им статей цитируется не менее h раз</a:t>
            </a:r>
            <a:r>
              <a:rPr lang="ru-RU" sz="2400" dirty="0" smtClean="0">
                <a:solidFill>
                  <a:schemeClr val="dk1"/>
                </a:solidFill>
              </a:rPr>
              <a:t>.</a:t>
            </a:r>
          </a:p>
          <a:p>
            <a:pPr lvl="0" algn="just">
              <a:lnSpc>
                <a:spcPct val="150000"/>
              </a:lnSpc>
            </a:pPr>
            <a:r>
              <a:rPr lang="az-Latn-AZ" sz="2400" b="1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az-Latn-AZ" sz="24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 = max{i|c(i) ≥ i}.</a:t>
            </a:r>
            <a:endParaRPr sz="24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just">
              <a:lnSpc>
                <a:spcPct val="150000"/>
              </a:lnSpc>
            </a:pPr>
            <a:r>
              <a:rPr lang="ru-RU" sz="2400" i="1" dirty="0">
                <a:solidFill>
                  <a:schemeClr val="dk1"/>
                </a:solidFill>
              </a:rPr>
              <a:t>Предположим, у исследователя 9 статей и на них даны 20, 15, 8, 7, 6, 4, 4, 3 и 2 цитирования. Для этого случая h=5. Действительно, c(1) = 20 ≥ 1, c(2) = 15 ≥ 2, c(3) = 8 ≥ 3, c(4) = 7 ≥ 4, c(5) = 6 ≥ 5, c(6) = 4 &amp;lt;6. Отсюда видно, что наибольшее число, удовлетворяющее условию c(i) ≥ i, равно 5.</a:t>
            </a:r>
            <a:endParaRPr sz="2400" i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4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1883764" y="132233"/>
            <a:ext cx="8424472" cy="93849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dk1"/>
                </a:solidFill>
              </a:rPr>
              <a:t>Порядок расчета </a:t>
            </a:r>
            <a:r>
              <a:rPr lang="ru-RU" sz="2400" b="1" dirty="0" err="1">
                <a:solidFill>
                  <a:schemeClr val="dk1"/>
                </a:solidFill>
              </a:rPr>
              <a:t>импакт</a:t>
            </a:r>
            <a:r>
              <a:rPr lang="ru-RU" sz="2400" b="1" dirty="0">
                <a:solidFill>
                  <a:schemeClr val="dk1"/>
                </a:solidFill>
              </a:rPr>
              <a:t>-фактора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4"/>
          <p:cNvSpPr/>
          <p:nvPr/>
        </p:nvSpPr>
        <p:spPr>
          <a:xfrm>
            <a:off x="144905" y="1070730"/>
            <a:ext cx="11902189" cy="553113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just">
              <a:lnSpc>
                <a:spcPct val="90000"/>
              </a:lnSpc>
              <a:buSzPts val="2400"/>
            </a:pPr>
            <a:r>
              <a:rPr lang="ru-RU" sz="2400" dirty="0"/>
              <a:t>Институт научной информации (ISI) рассчитывает количественный показатель значимости журнала — </a:t>
            </a:r>
            <a:r>
              <a:rPr lang="ru-RU" sz="2400" dirty="0" err="1"/>
              <a:t>импакт</a:t>
            </a:r>
            <a:r>
              <a:rPr lang="ru-RU" sz="2400" dirty="0"/>
              <a:t>-фактор (IF). Расчет </a:t>
            </a:r>
            <a:r>
              <a:rPr lang="ru-RU" sz="2400" dirty="0" err="1"/>
              <a:t>импакт</a:t>
            </a:r>
            <a:r>
              <a:rPr lang="ru-RU" sz="2400" dirty="0"/>
              <a:t>-фактора, предложенный Ю. </a:t>
            </a:r>
            <a:r>
              <a:rPr lang="ru-RU" sz="2400" dirty="0" err="1"/>
              <a:t>Гарфилдом</a:t>
            </a:r>
            <a:r>
              <a:rPr lang="ru-RU" sz="2400" dirty="0"/>
              <a:t>, основан на трехлетнем периоде. Статус журнала определяется соотношением количества ссылок на журнал в текущем году к количеству статей, опубликованных в журнале за последние 2 года. Следующая формула позволяет рассчитать </a:t>
            </a:r>
            <a:r>
              <a:rPr lang="ru-RU" sz="2400" dirty="0" err="1"/>
              <a:t>импакт</a:t>
            </a:r>
            <a:r>
              <a:rPr lang="ru-RU" sz="2400" dirty="0"/>
              <a:t>-фактор журнала i v в году t: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4"/>
          <p:cNvSpPr/>
          <p:nvPr/>
        </p:nvSpPr>
        <p:spPr>
          <a:xfrm>
            <a:off x="1798820" y="4586991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2917" y="4859485"/>
            <a:ext cx="5846164" cy="1202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5"/>
          <p:cNvSpPr/>
          <p:nvPr/>
        </p:nvSpPr>
        <p:spPr>
          <a:xfrm>
            <a:off x="2430905" y="359764"/>
            <a:ext cx="6490741" cy="11842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dk1"/>
                </a:solidFill>
              </a:rPr>
              <a:t>Элементы ссылки:</a:t>
            </a:r>
          </a:p>
          <a:p>
            <a:pPr lvl="0" algn="ctr"/>
            <a:r>
              <a:rPr lang="ru-RU" sz="2400" b="1" dirty="0" smtClean="0">
                <a:solidFill>
                  <a:schemeClr val="dk1"/>
                </a:solidFill>
              </a:rPr>
              <a:t>Цитаты</a:t>
            </a:r>
            <a:endParaRPr sz="2400" b="1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5" name="Google Shape;565;p45"/>
          <p:cNvGrpSpPr/>
          <p:nvPr/>
        </p:nvGrpSpPr>
        <p:grpSpPr>
          <a:xfrm>
            <a:off x="1612891" y="1948724"/>
            <a:ext cx="8127384" cy="4234994"/>
            <a:chOff x="615" y="591836"/>
            <a:chExt cx="8127384" cy="4234994"/>
          </a:xfrm>
        </p:grpSpPr>
        <p:sp>
          <p:nvSpPr>
            <p:cNvPr id="566" name="Google Shape;566;p45"/>
            <p:cNvSpPr/>
            <p:nvPr/>
          </p:nvSpPr>
          <p:spPr>
            <a:xfrm>
              <a:off x="615" y="591836"/>
              <a:ext cx="2647156" cy="4195922"/>
            </a:xfrm>
            <a:prstGeom prst="roundRect">
              <a:avLst>
                <a:gd name="adj" fmla="val 5000"/>
              </a:avLst>
            </a:prstGeom>
            <a:solidFill>
              <a:srgbClr val="DDEAF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5"/>
            <p:cNvSpPr txBox="1"/>
            <p:nvPr/>
          </p:nvSpPr>
          <p:spPr>
            <a:xfrm rot="-5400000">
              <a:off x="-1454997" y="2047448"/>
              <a:ext cx="3440656" cy="529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2850" rIns="133350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530046" y="591836"/>
              <a:ext cx="1972131" cy="4195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5"/>
            <p:cNvSpPr txBox="1"/>
            <p:nvPr/>
          </p:nvSpPr>
          <p:spPr>
            <a:xfrm>
              <a:off x="616" y="591836"/>
              <a:ext cx="2501562" cy="41959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2275" rIns="0" bIns="0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Текст цитаты заключен в кавычки и цитируется в работе в том виде, в котором он приведен в первоисточнике.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5"/>
            <p:cNvSpPr/>
            <p:nvPr/>
          </p:nvSpPr>
          <p:spPr>
            <a:xfrm>
              <a:off x="2740421" y="591836"/>
              <a:ext cx="2647156" cy="4234994"/>
            </a:xfrm>
            <a:prstGeom prst="roundRect">
              <a:avLst>
                <a:gd name="adj" fmla="val 5000"/>
              </a:avLst>
            </a:prstGeom>
            <a:solidFill>
              <a:srgbClr val="DDEAF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5"/>
            <p:cNvSpPr txBox="1"/>
            <p:nvPr/>
          </p:nvSpPr>
          <p:spPr>
            <a:xfrm rot="-5400000">
              <a:off x="1268789" y="2063468"/>
              <a:ext cx="3472695" cy="529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2850" rIns="133350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45"/>
            <p:cNvSpPr/>
            <p:nvPr/>
          </p:nvSpPr>
          <p:spPr>
            <a:xfrm rot="5400000">
              <a:off x="2520299" y="3115807"/>
              <a:ext cx="466715" cy="397073"/>
            </a:xfrm>
            <a:prstGeom prst="flowChartExtract">
              <a:avLst/>
            </a:prstGeom>
            <a:solidFill>
              <a:schemeClr val="lt1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5"/>
            <p:cNvSpPr/>
            <p:nvPr/>
          </p:nvSpPr>
          <p:spPr>
            <a:xfrm>
              <a:off x="3269853" y="591836"/>
              <a:ext cx="1972131" cy="4234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5"/>
            <p:cNvSpPr txBox="1"/>
            <p:nvPr/>
          </p:nvSpPr>
          <p:spPr>
            <a:xfrm>
              <a:off x="3269853" y="591836"/>
              <a:ext cx="1972131" cy="4234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2275" rIns="0" bIns="0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Цитирование должно быть дано без искажения мнения автора.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5"/>
            <p:cNvSpPr/>
            <p:nvPr/>
          </p:nvSpPr>
          <p:spPr>
            <a:xfrm>
              <a:off x="5480843" y="591836"/>
              <a:ext cx="2647156" cy="4219461"/>
            </a:xfrm>
            <a:prstGeom prst="roundRect">
              <a:avLst>
                <a:gd name="adj" fmla="val 5000"/>
              </a:avLst>
            </a:prstGeom>
            <a:solidFill>
              <a:srgbClr val="DDEAF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5"/>
            <p:cNvSpPr txBox="1"/>
            <p:nvPr/>
          </p:nvSpPr>
          <p:spPr>
            <a:xfrm rot="-5400000">
              <a:off x="4015580" y="2057099"/>
              <a:ext cx="3459958" cy="529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02850" rIns="133350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Calibri"/>
                <a:buNone/>
              </a:pPr>
              <a:endParaRPr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45"/>
            <p:cNvSpPr/>
            <p:nvPr/>
          </p:nvSpPr>
          <p:spPr>
            <a:xfrm rot="5400000">
              <a:off x="5260106" y="3115807"/>
              <a:ext cx="466715" cy="397073"/>
            </a:xfrm>
            <a:prstGeom prst="flowChartExtract">
              <a:avLst/>
            </a:prstGeom>
            <a:solidFill>
              <a:schemeClr val="lt1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5"/>
            <p:cNvSpPr/>
            <p:nvPr/>
          </p:nvSpPr>
          <p:spPr>
            <a:xfrm>
              <a:off x="6010275" y="591836"/>
              <a:ext cx="1972131" cy="4219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5"/>
            <p:cNvSpPr txBox="1"/>
            <p:nvPr/>
          </p:nvSpPr>
          <p:spPr>
            <a:xfrm>
              <a:off x="5566737" y="591836"/>
              <a:ext cx="2415669" cy="42194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2275" rIns="0" bIns="0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Косвенные цитаты (при объяснении идей других авторов своими словами) позволяют сэкономить большой текст.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"/>
          <p:cNvSpPr/>
          <p:nvPr/>
        </p:nvSpPr>
        <p:spPr>
          <a:xfrm>
            <a:off x="2430905" y="359764"/>
            <a:ext cx="6490741" cy="11842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dk1"/>
                </a:solidFill>
              </a:rPr>
              <a:t>Элементы ссылки:</a:t>
            </a:r>
          </a:p>
          <a:p>
            <a:pPr lvl="0" algn="ctr"/>
            <a:r>
              <a:rPr lang="ru-RU" sz="2400" b="1" dirty="0">
                <a:solidFill>
                  <a:schemeClr val="dk1"/>
                </a:solidFill>
              </a:rPr>
              <a:t>Цитаты</a:t>
            </a:r>
            <a:endParaRPr lang="ru-RU" sz="2400" b="1" u="sng" dirty="0">
              <a:solidFill>
                <a:schemeClr val="dk1"/>
              </a:solidFill>
            </a:endParaRPr>
          </a:p>
        </p:txBody>
      </p:sp>
      <p:grpSp>
        <p:nvGrpSpPr>
          <p:cNvPr id="585" name="Google Shape;585;p46"/>
          <p:cNvGrpSpPr/>
          <p:nvPr/>
        </p:nvGrpSpPr>
        <p:grpSpPr>
          <a:xfrm>
            <a:off x="1612996" y="1584669"/>
            <a:ext cx="9524695" cy="4963101"/>
            <a:chOff x="720" y="227782"/>
            <a:chExt cx="9524695" cy="4963101"/>
          </a:xfrm>
        </p:grpSpPr>
        <p:sp>
          <p:nvSpPr>
            <p:cNvPr id="586" name="Google Shape;586;p46"/>
            <p:cNvSpPr/>
            <p:nvPr/>
          </p:nvSpPr>
          <p:spPr>
            <a:xfrm>
              <a:off x="720" y="227782"/>
              <a:ext cx="3102271" cy="4917311"/>
            </a:xfrm>
            <a:prstGeom prst="roundRect">
              <a:avLst>
                <a:gd name="adj" fmla="val 5000"/>
              </a:avLst>
            </a:prstGeom>
            <a:solidFill>
              <a:srgbClr val="DDEAF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6"/>
            <p:cNvSpPr txBox="1"/>
            <p:nvPr/>
          </p:nvSpPr>
          <p:spPr>
            <a:xfrm rot="-5400000">
              <a:off x="-1705149" y="1933653"/>
              <a:ext cx="4032195" cy="620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000" rIns="15557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None/>
              </a:pPr>
              <a:endParaRPr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621175" y="227782"/>
              <a:ext cx="2311192" cy="4917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6"/>
            <p:cNvSpPr txBox="1"/>
            <p:nvPr/>
          </p:nvSpPr>
          <p:spPr>
            <a:xfrm>
              <a:off x="621175" y="227782"/>
              <a:ext cx="2311192" cy="4917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2275" rIns="0" bIns="0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Не желательно использовать слишком много цитат, поскольку это снижает научный уровень работы.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6"/>
            <p:cNvSpPr/>
            <p:nvPr/>
          </p:nvSpPr>
          <p:spPr>
            <a:xfrm>
              <a:off x="3211572" y="227782"/>
              <a:ext cx="3102271" cy="4963101"/>
            </a:xfrm>
            <a:prstGeom prst="roundRect">
              <a:avLst>
                <a:gd name="adj" fmla="val 5000"/>
              </a:avLst>
            </a:prstGeom>
            <a:solidFill>
              <a:srgbClr val="DDEAF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6"/>
            <p:cNvSpPr txBox="1"/>
            <p:nvPr/>
          </p:nvSpPr>
          <p:spPr>
            <a:xfrm rot="-5400000">
              <a:off x="1486927" y="1952427"/>
              <a:ext cx="4069742" cy="620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000" rIns="15557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None/>
              </a:pPr>
              <a:endParaRPr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46"/>
            <p:cNvSpPr/>
            <p:nvPr/>
          </p:nvSpPr>
          <p:spPr>
            <a:xfrm rot="5400000">
              <a:off x="2953596" y="3185794"/>
              <a:ext cx="546974" cy="465340"/>
            </a:xfrm>
            <a:prstGeom prst="flowChartExtract">
              <a:avLst/>
            </a:prstGeom>
            <a:solidFill>
              <a:schemeClr val="lt1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6"/>
            <p:cNvSpPr/>
            <p:nvPr/>
          </p:nvSpPr>
          <p:spPr>
            <a:xfrm>
              <a:off x="3832026" y="227782"/>
              <a:ext cx="2311192" cy="4963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6"/>
            <p:cNvSpPr txBox="1"/>
            <p:nvPr/>
          </p:nvSpPr>
          <p:spPr>
            <a:xfrm>
              <a:off x="3832026" y="227782"/>
              <a:ext cx="2311192" cy="4963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2275" rIns="0" bIns="0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Источник каждой цитаты указан и нумерован в тексте.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6423144" y="227782"/>
              <a:ext cx="3102271" cy="4944897"/>
            </a:xfrm>
            <a:prstGeom prst="roundRect">
              <a:avLst>
                <a:gd name="adj" fmla="val 5000"/>
              </a:avLst>
            </a:prstGeom>
            <a:solidFill>
              <a:srgbClr val="DDEAF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6"/>
            <p:cNvSpPr txBox="1"/>
            <p:nvPr/>
          </p:nvSpPr>
          <p:spPr>
            <a:xfrm rot="-5400000">
              <a:off x="4705963" y="1944963"/>
              <a:ext cx="4054815" cy="6204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0000" rIns="155575" bIns="0" anchor="t" anchorCtr="0">
              <a:no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Calibri"/>
                <a:buNone/>
              </a:pPr>
              <a:endParaRPr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46"/>
            <p:cNvSpPr/>
            <p:nvPr/>
          </p:nvSpPr>
          <p:spPr>
            <a:xfrm rot="5400000">
              <a:off x="6164447" y="3185794"/>
              <a:ext cx="546974" cy="465340"/>
            </a:xfrm>
            <a:prstGeom prst="flowChartExtract">
              <a:avLst/>
            </a:prstGeom>
            <a:solidFill>
              <a:schemeClr val="lt1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7043598" y="227782"/>
              <a:ext cx="2311192" cy="4944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6"/>
            <p:cNvSpPr txBox="1"/>
            <p:nvPr/>
          </p:nvSpPr>
          <p:spPr>
            <a:xfrm>
              <a:off x="7043598" y="227782"/>
              <a:ext cx="2311192" cy="4944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82275" rIns="0" bIns="0" anchor="t" anchorCtr="0">
              <a:noAutofit/>
            </a:bodyPr>
            <a:lstStyle/>
            <a:p>
              <a:pPr lvl="0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Рекомендуется как можно меньше использовать цитаты на иностранном языке.</a:t>
              </a:r>
            </a:p>
            <a:p>
              <a:pPr lvl="0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потому что его необходимо </a:t>
              </a:r>
              <a:r>
                <a:rPr lang="ru-RU" sz="2400" dirty="0" smtClean="0">
                  <a:solidFill>
                    <a:schemeClr val="dk1"/>
                  </a:solidFill>
                </a:rPr>
                <a:t>перевести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/>
          <p:nvPr/>
        </p:nvSpPr>
        <p:spPr>
          <a:xfrm>
            <a:off x="2698229" y="404735"/>
            <a:ext cx="6071016" cy="85444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 smtClean="0">
                <a:solidFill>
                  <a:schemeClr val="dk1"/>
                </a:solidFill>
              </a:rPr>
              <a:t> Формы отсылок:</a:t>
            </a:r>
            <a:endParaRPr dirty="0"/>
          </a:p>
        </p:txBody>
      </p:sp>
      <p:sp>
        <p:nvSpPr>
          <p:cNvPr id="605" name="Google Shape;605;p47"/>
          <p:cNvSpPr/>
          <p:nvPr/>
        </p:nvSpPr>
        <p:spPr>
          <a:xfrm>
            <a:off x="742012" y="1675152"/>
            <a:ext cx="9983449" cy="1678898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Harvard   (Harvard style of referencing)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Bekavac, I., &amp; Garbin Praničević, D. (2015). ‘Web analytics tools and web metrics tools: An overview and comparative analysis '. </a:t>
            </a:r>
            <a:r>
              <a:rPr lang="az-Latn-AZ" sz="24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Croatian Operational Research Review  6, </a:t>
            </a:r>
            <a:r>
              <a:rPr lang="az-Latn-AZ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(2), 373-386.</a:t>
            </a:r>
            <a:endParaRPr/>
          </a:p>
        </p:txBody>
      </p:sp>
      <p:sp>
        <p:nvSpPr>
          <p:cNvPr id="606" name="Google Shape;606;p47"/>
          <p:cNvSpPr/>
          <p:nvPr/>
        </p:nvSpPr>
        <p:spPr>
          <a:xfrm>
            <a:off x="1903751" y="3582649"/>
            <a:ext cx="9701133" cy="1678898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MLA (Modern Language Association) 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az-Latn-AZ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Bekavac, Ivan, and Daniela Garbin Praničević. &amp;quot;Web analytics tools and web metrics tools: An overview and comparative analysis.&amp;quot; Croatian Operational Research Review 6.2 (2015): 373-386.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8"/>
          <p:cNvSpPr/>
          <p:nvPr/>
        </p:nvSpPr>
        <p:spPr>
          <a:xfrm>
            <a:off x="243190" y="169849"/>
            <a:ext cx="11770469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 (American Psychological Association style)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lang="ru-RU" sz="2400" b="1" u="sng" dirty="0" smtClean="0">
                <a:solidFill>
                  <a:schemeClr val="dk1"/>
                </a:solidFill>
              </a:rPr>
              <a:t> (</a:t>
            </a:r>
            <a:r>
              <a:rPr lang="ru-RU" sz="2400" b="1" u="sng" dirty="0">
                <a:solidFill>
                  <a:schemeClr val="dk1"/>
                </a:solidFill>
              </a:rPr>
              <a:t>стиль Американской психологической ассоциации)</a:t>
            </a:r>
          </a:p>
          <a:p>
            <a:pPr lvl="0" algn="ctr"/>
            <a:r>
              <a:rPr lang="ru-RU" sz="2400" b="1" u="sng" dirty="0">
                <a:solidFill>
                  <a:schemeClr val="dk1"/>
                </a:solidFill>
              </a:rPr>
              <a:t>Данная справочная форма будет использована в магистерской диссертации!</a:t>
            </a:r>
            <a:endParaRPr sz="2400" b="1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8"/>
          <p:cNvSpPr txBox="1">
            <a:spLocks noGrp="1"/>
          </p:cNvSpPr>
          <p:nvPr>
            <p:ph type="body" idx="1"/>
          </p:nvPr>
        </p:nvSpPr>
        <p:spPr>
          <a:xfrm>
            <a:off x="819994" y="2011950"/>
            <a:ext cx="10807908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lvl="0" indent="-400050">
              <a:spcBef>
                <a:spcPts val="0"/>
              </a:spcBef>
              <a:buSzPts val="2280"/>
              <a:buFont typeface="Calibri"/>
              <a:buAutoNum type="romanUcPeriod"/>
            </a:pPr>
            <a:r>
              <a:rPr lang="ru-RU" b="1" dirty="0">
                <a:latin typeface="Arial"/>
                <a:ea typeface="Arial"/>
                <a:cs typeface="Arial"/>
                <a:sym typeface="Arial"/>
              </a:rPr>
              <a:t>Фамилия, инициалы авторов</a:t>
            </a: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.,</a:t>
            </a:r>
          </a:p>
          <a:p>
            <a:pPr marL="400050" lvl="0" indent="-400050">
              <a:spcBef>
                <a:spcPts val="0"/>
              </a:spcBef>
              <a:buSzPts val="2280"/>
              <a:buFont typeface="Calibri"/>
              <a:buAutoNum type="romanUcPeriod"/>
            </a:pP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Год </a:t>
            </a:r>
            <a:r>
              <a:rPr lang="ru-RU" b="1" dirty="0">
                <a:latin typeface="Arial"/>
                <a:ea typeface="Arial"/>
                <a:cs typeface="Arial"/>
                <a:sym typeface="Arial"/>
              </a:rPr>
              <a:t>издания (2015</a:t>
            </a: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).</a:t>
            </a:r>
          </a:p>
          <a:p>
            <a:pPr marL="400050" lvl="0" indent="-400050">
              <a:spcBef>
                <a:spcPts val="0"/>
              </a:spcBef>
              <a:buSzPts val="2280"/>
              <a:buFont typeface="Calibri"/>
              <a:buAutoNum type="romanUcPeriod"/>
            </a:pP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Название </a:t>
            </a:r>
            <a:r>
              <a:rPr lang="ru-RU" b="1" dirty="0" err="1">
                <a:latin typeface="Arial"/>
                <a:ea typeface="Arial"/>
                <a:cs typeface="Arial"/>
                <a:sym typeface="Arial"/>
              </a:rPr>
              <a:t>статьи.Название</a:t>
            </a:r>
            <a:r>
              <a:rPr lang="ru-RU" b="1" dirty="0">
                <a:latin typeface="Arial"/>
                <a:ea typeface="Arial"/>
                <a:cs typeface="Arial"/>
                <a:sym typeface="Arial"/>
              </a:rPr>
              <a:t> журнала курсивом</a:t>
            </a: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marL="400050" lvl="0" indent="-400050">
              <a:spcBef>
                <a:spcPts val="0"/>
              </a:spcBef>
              <a:buSzPts val="2280"/>
              <a:buFont typeface="Calibri"/>
              <a:buAutoNum type="romanUcPeriod"/>
            </a:pP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Том </a:t>
            </a:r>
            <a:r>
              <a:rPr lang="ru-RU" b="1" dirty="0">
                <a:latin typeface="Arial"/>
                <a:ea typeface="Arial"/>
                <a:cs typeface="Arial"/>
                <a:sym typeface="Arial"/>
              </a:rPr>
              <a:t>журнала и номер выпуска в скобках 6(2</a:t>
            </a: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),</a:t>
            </a:r>
          </a:p>
          <a:p>
            <a:pPr marL="400050" lvl="0" indent="-400050">
              <a:spcBef>
                <a:spcPts val="0"/>
              </a:spcBef>
              <a:buSzPts val="2280"/>
              <a:buFont typeface="Calibri"/>
              <a:buAutoNum type="romanUcPeriod"/>
            </a:pP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Номер </a:t>
            </a:r>
            <a:r>
              <a:rPr lang="ru-RU" b="1" dirty="0">
                <a:latin typeface="Arial"/>
                <a:ea typeface="Arial"/>
                <a:cs typeface="Arial"/>
                <a:sym typeface="Arial"/>
              </a:rPr>
              <a:t>страницы </a:t>
            </a: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373-386.</a:t>
            </a:r>
          </a:p>
          <a:p>
            <a:pPr marL="0" lvl="0" indent="0">
              <a:spcBef>
                <a:spcPts val="0"/>
              </a:spcBef>
              <a:buSzPts val="2280"/>
              <a:buNone/>
            </a:pPr>
            <a:r>
              <a:rPr lang="ru-RU" b="1" dirty="0" smtClean="0">
                <a:latin typeface="Arial"/>
                <a:ea typeface="Arial"/>
                <a:cs typeface="Arial"/>
                <a:sym typeface="Arial"/>
              </a:rPr>
              <a:t>Пример</a:t>
            </a:r>
          </a:p>
          <a:p>
            <a:pPr marL="0" lvl="0" indent="0">
              <a:spcBef>
                <a:spcPts val="0"/>
              </a:spcBef>
              <a:buSzPts val="2280"/>
              <a:buNone/>
            </a:pPr>
            <a:r>
              <a:rPr lang="az-Latn-AZ" b="1" dirty="0" smtClean="0">
                <a:latin typeface="Arial"/>
                <a:ea typeface="Arial"/>
                <a:cs typeface="Arial"/>
                <a:sym typeface="Arial"/>
              </a:rPr>
              <a:t>Bekavac</a:t>
            </a:r>
            <a:r>
              <a:rPr lang="az-Latn-AZ" b="1" dirty="0">
                <a:latin typeface="Arial"/>
                <a:ea typeface="Arial"/>
                <a:cs typeface="Arial"/>
                <a:sym typeface="Arial"/>
              </a:rPr>
              <a:t>, I., &amp; Garbin Praničević, D. (2015). Web analytics tools and web metrics tools: An overview and comparative analysis. </a:t>
            </a:r>
            <a:r>
              <a:rPr lang="az-Latn-AZ" b="1" i="1" dirty="0">
                <a:latin typeface="Arial"/>
                <a:ea typeface="Arial"/>
                <a:cs typeface="Arial"/>
                <a:sym typeface="Arial"/>
              </a:rPr>
              <a:t>Croatian Operational Research Review</a:t>
            </a:r>
            <a:r>
              <a:rPr lang="az-Latn-AZ" b="1" dirty="0">
                <a:latin typeface="Arial"/>
                <a:ea typeface="Arial"/>
                <a:cs typeface="Arial"/>
                <a:sym typeface="Arial"/>
              </a:rPr>
              <a:t>, 6(2), 373-386.</a:t>
            </a:r>
            <a:endParaRPr sz="3200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8341" y="1319135"/>
            <a:ext cx="6865495" cy="5291528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50"/>
          <p:cNvSpPr txBox="1">
            <a:spLocks noGrp="1"/>
          </p:cNvSpPr>
          <p:nvPr>
            <p:ph type="title"/>
          </p:nvPr>
        </p:nvSpPr>
        <p:spPr>
          <a:xfrm>
            <a:off x="1093033" y="247337"/>
            <a:ext cx="10515600" cy="864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 algn="ctr">
              <a:buSzPts val="2400"/>
            </a:pPr>
            <a:r>
              <a:rPr lang="ru-RU" sz="2400" b="1" dirty="0">
                <a:latin typeface="Arial"/>
                <a:ea typeface="Arial"/>
                <a:cs typeface="Arial"/>
                <a:sym typeface="Arial"/>
              </a:rPr>
              <a:t>Методические указания по выполнению магистерских диссертаций</a:t>
            </a:r>
            <a:endParaRPr sz="2400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"/>
          <p:cNvSpPr/>
          <p:nvPr/>
        </p:nvSpPr>
        <p:spPr>
          <a:xfrm>
            <a:off x="894413" y="644577"/>
            <a:ext cx="9983449" cy="241529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AAK 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Nəbiyev B.R., Əhmədov F.İ. Loq-faylların intellektual analizi metodlarının müqayisəli təhlili // – Bakı: İnformasiya Texnologiyaları Problemləri, – 2022. №1, – s. 12-14</a:t>
            </a:r>
            <a:r>
              <a:rPr lang="az-Latn-AZ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1"/>
          <p:cNvSpPr/>
          <p:nvPr/>
        </p:nvSpPr>
        <p:spPr>
          <a:xfrm>
            <a:off x="1179225" y="3670716"/>
            <a:ext cx="10623028" cy="2415290"/>
          </a:xfrm>
          <a:prstGeom prst="roundRect">
            <a:avLst>
              <a:gd name="adj" fmla="val 16667"/>
            </a:avLst>
          </a:prstGeom>
          <a:solidFill>
            <a:srgbClr val="DDEAF6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az-Latn-AZ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Abdullayev S.H</a:t>
            </a:r>
            <a:r>
              <a:rPr lang="az-Latn-AZ" sz="2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 İnformasiya texnologiyalarının korpus linqvistikasında tətbiqi / </a:t>
            </a:r>
            <a:r>
              <a:rPr lang="az-Latn-AZ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Abdullayev S.H</a:t>
            </a:r>
            <a:r>
              <a:rPr lang="az-Latn-AZ" sz="2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 Abasova </a:t>
            </a:r>
            <a:r>
              <a:rPr lang="az-Latn-AZ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S.E. </a:t>
            </a:r>
            <a:r>
              <a:rPr lang="az-Latn-AZ" sz="2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//</a:t>
            </a:r>
            <a:r>
              <a:rPr lang="az-Latn-AZ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I respublika konfransı, Proqram mühəndisliyinin aktual elmi-praktiki problemləri, </a:t>
            </a:r>
            <a:r>
              <a:rPr lang="az-Latn-AZ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lang="az-Latn-AZ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Bakı</a:t>
            </a:r>
            <a:r>
              <a:rPr lang="az-Latn-AZ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–</a:t>
            </a:r>
            <a:r>
              <a:rPr lang="az-Latn-AZ" sz="2400" b="0" i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2017, s. 308-310. 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52"/>
          <p:cNvGrpSpPr/>
          <p:nvPr/>
        </p:nvGrpSpPr>
        <p:grpSpPr>
          <a:xfrm>
            <a:off x="421967" y="554636"/>
            <a:ext cx="11385284" cy="6190937"/>
            <a:chOff x="37220" y="0"/>
            <a:chExt cx="11385284" cy="6190937"/>
          </a:xfrm>
        </p:grpSpPr>
        <p:sp>
          <p:nvSpPr>
            <p:cNvPr id="635" name="Google Shape;635;p52"/>
            <p:cNvSpPr/>
            <p:nvPr/>
          </p:nvSpPr>
          <p:spPr>
            <a:xfrm>
              <a:off x="2503071" y="0"/>
              <a:ext cx="6190937" cy="6190937"/>
            </a:xfrm>
            <a:prstGeom prst="quadArrow">
              <a:avLst>
                <a:gd name="adj1" fmla="val 2000"/>
                <a:gd name="adj2" fmla="val 4000"/>
                <a:gd name="adj3" fmla="val 5000"/>
              </a:avLst>
            </a:prstGeom>
            <a:solidFill>
              <a:srgbClr val="CFDEEF"/>
            </a:solidFill>
            <a:ln w="9525" cap="flat" cmpd="sng">
              <a:solidFill>
                <a:srgbClr val="2E75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2"/>
            <p:cNvSpPr/>
            <p:nvPr/>
          </p:nvSpPr>
          <p:spPr>
            <a:xfrm>
              <a:off x="37220" y="321037"/>
              <a:ext cx="5376557" cy="2476375"/>
            </a:xfrm>
            <a:prstGeom prst="roundRect">
              <a:avLst>
                <a:gd name="adj" fmla="val 16667"/>
              </a:avLst>
            </a:prstGeom>
            <a:solidFill>
              <a:srgbClr val="BBD6EE"/>
            </a:solidFill>
            <a:ln w="12700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2"/>
            <p:cNvSpPr txBox="1"/>
            <p:nvPr/>
          </p:nvSpPr>
          <p:spPr>
            <a:xfrm>
              <a:off x="158107" y="441924"/>
              <a:ext cx="5134783" cy="2234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SzPts val="2400"/>
              </a:pPr>
              <a:r>
                <a:rPr lang="ru-RU" sz="2400" b="1" dirty="0"/>
                <a:t>Ссылку можно показывать как в середине предложения, так и в скобках.</a:t>
              </a:r>
              <a:endParaRPr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5710497" y="367122"/>
              <a:ext cx="5712007" cy="2476375"/>
            </a:xfrm>
            <a:prstGeom prst="roundRect">
              <a:avLst>
                <a:gd name="adj" fmla="val 16667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2"/>
            <p:cNvSpPr txBox="1"/>
            <p:nvPr/>
          </p:nvSpPr>
          <p:spPr>
            <a:xfrm>
              <a:off x="5831384" y="488009"/>
              <a:ext cx="5470233" cy="2234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Представляя авторов в предложении, не используйте одни и те же глаголы, например, «Исмаилов говорит..., Акбаров сообщает», используйте глаголы подтвердить, принять, утверждать, оспорить и т. д.</a:t>
              </a:r>
              <a:endParaRPr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2"/>
            <p:cNvSpPr/>
            <p:nvPr/>
          </p:nvSpPr>
          <p:spPr>
            <a:xfrm>
              <a:off x="124921" y="3291003"/>
              <a:ext cx="5175500" cy="2405253"/>
            </a:xfrm>
            <a:prstGeom prst="roundRect">
              <a:avLst>
                <a:gd name="adj" fmla="val 16667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2"/>
            <p:cNvSpPr txBox="1"/>
            <p:nvPr/>
          </p:nvSpPr>
          <p:spPr>
            <a:xfrm>
              <a:off x="242336" y="3408418"/>
              <a:ext cx="4940670" cy="2170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В основной части предложения И.М. </a:t>
              </a:r>
              <a:r>
                <a:rPr lang="ru-RU" sz="2400" dirty="0" err="1">
                  <a:solidFill>
                    <a:schemeClr val="dk1"/>
                  </a:solidFill>
                </a:rPr>
                <a:t>Наджафзаде</a:t>
              </a:r>
              <a:r>
                <a:rPr lang="ru-RU" sz="2400" dirty="0">
                  <a:solidFill>
                    <a:schemeClr val="dk1"/>
                  </a:solidFill>
                </a:rPr>
                <a:t> (1997) и другие. р. </a:t>
              </a:r>
              <a:r>
                <a:rPr lang="ru-RU" sz="2400" dirty="0" err="1">
                  <a:solidFill>
                    <a:schemeClr val="dk1"/>
                  </a:solidFill>
                </a:rPr>
                <a:t>Наджафзаде</a:t>
              </a:r>
              <a:r>
                <a:rPr lang="ru-RU" sz="2400" dirty="0">
                  <a:solidFill>
                    <a:schemeClr val="dk1"/>
                  </a:solidFill>
                </a:rPr>
                <a:t> (1997). В скобках (И.М. </a:t>
              </a:r>
              <a:r>
                <a:rPr lang="ru-RU" sz="2400" dirty="0" err="1">
                  <a:solidFill>
                    <a:schemeClr val="dk1"/>
                  </a:solidFill>
                </a:rPr>
                <a:t>Наджафзаде</a:t>
              </a:r>
              <a:r>
                <a:rPr lang="ru-RU" sz="2400" dirty="0">
                  <a:solidFill>
                    <a:schemeClr val="dk1"/>
                  </a:solidFill>
                </a:rPr>
                <a:t>, 1997; </a:t>
              </a:r>
              <a:r>
                <a:rPr lang="ru-RU" sz="2400" dirty="0" err="1">
                  <a:solidFill>
                    <a:schemeClr val="dk1"/>
                  </a:solidFill>
                </a:rPr>
                <a:t>с.р</a:t>
              </a:r>
              <a:r>
                <a:rPr lang="ru-RU" sz="2400" dirty="0">
                  <a:solidFill>
                    <a:schemeClr val="dk1"/>
                  </a:solidFill>
                </a:rPr>
                <a:t>. </a:t>
              </a:r>
              <a:r>
                <a:rPr lang="ru-RU" sz="2400" dirty="0" err="1">
                  <a:solidFill>
                    <a:schemeClr val="dk1"/>
                  </a:solidFill>
                </a:rPr>
                <a:t>Наджафзаде</a:t>
              </a:r>
              <a:r>
                <a:rPr lang="ru-RU" sz="2400" dirty="0">
                  <a:solidFill>
                    <a:schemeClr val="dk1"/>
                  </a:solidFill>
                </a:rPr>
                <a:t>, 1997)</a:t>
              </a:r>
              <a:endParaRPr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5763466" y="3350089"/>
              <a:ext cx="5616666" cy="2476375"/>
            </a:xfrm>
            <a:prstGeom prst="roundRect">
              <a:avLst>
                <a:gd name="adj" fmla="val 16667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2"/>
            <p:cNvSpPr txBox="1"/>
            <p:nvPr/>
          </p:nvSpPr>
          <p:spPr>
            <a:xfrm>
              <a:off x="5884353" y="3470976"/>
              <a:ext cx="5374892" cy="22346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dirty="0">
                  <a:solidFill>
                    <a:schemeClr val="dk1"/>
                  </a:solidFill>
                </a:rPr>
                <a:t>Если у одного и того же автора имеется две и более научных статей в одном году, то после первого года публикации, указанного в тексте, добавляется буква «а», а после второго — буква «б» и так далее. </a:t>
              </a:r>
              <a:r>
                <a:rPr lang="ru-RU" sz="2400" dirty="0" err="1">
                  <a:solidFill>
                    <a:schemeClr val="dk1"/>
                  </a:solidFill>
                </a:rPr>
                <a:t>Гоюшзаде</a:t>
              </a:r>
              <a:r>
                <a:rPr lang="ru-RU" sz="2400" dirty="0">
                  <a:solidFill>
                    <a:schemeClr val="dk1"/>
                  </a:solidFill>
                </a:rPr>
                <a:t> (1999а), </a:t>
              </a:r>
              <a:r>
                <a:rPr lang="ru-RU" sz="2400" dirty="0" err="1">
                  <a:solidFill>
                    <a:schemeClr val="dk1"/>
                  </a:solidFill>
                </a:rPr>
                <a:t>Гоюшзаде</a:t>
              </a:r>
              <a:r>
                <a:rPr lang="ru-RU" sz="2400" dirty="0">
                  <a:solidFill>
                    <a:schemeClr val="dk1"/>
                  </a:solidFill>
                </a:rPr>
                <a:t> (1999б)</a:t>
              </a:r>
              <a:endParaRPr sz="2400" i="1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393212" cy="247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/>
          <p:nvPr/>
        </p:nvSpPr>
        <p:spPr>
          <a:xfrm>
            <a:off x="3700190" y="1236689"/>
            <a:ext cx="8197199" cy="5469809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az-Latn-AZ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 dirty="0" smtClean="0"/>
              <a:t>Академическое </a:t>
            </a:r>
            <a:r>
              <a:rPr lang="ru-RU" sz="2400" dirty="0"/>
              <a:t>письмо — это письменная работа, которая доносит идеи, информацию и исследования до более широкой академической общественности. Оно свободно от жаргона и разговорных слов. Используются технические термины, однако избегается чрезмерное использование профессионального жаргона</a:t>
            </a:r>
            <a:r>
              <a:rPr lang="ru-RU" sz="2400" dirty="0" smtClean="0"/>
              <a:t>.</a:t>
            </a:r>
          </a:p>
          <a:p>
            <a:pPr lvl="0" algn="ctr"/>
            <a:r>
              <a:rPr lang="ru-RU" sz="2400" dirty="0" smtClean="0">
                <a:solidFill>
                  <a:schemeClr val="dk1"/>
                </a:solidFill>
              </a:rPr>
              <a:t>Пример</a:t>
            </a:r>
            <a:r>
              <a:rPr lang="az-Latn-AZ" sz="2400" b="0" i="0" u="none" strike="noStrike" cap="none" dirty="0" smtClean="0">
                <a:solidFill>
                  <a:schemeClr val="dk1"/>
                </a:solidFill>
                <a:sym typeface="Arial"/>
              </a:rPr>
              <a:t>:</a:t>
            </a:r>
            <a:endParaRPr sz="2400" dirty="0"/>
          </a:p>
          <a:p>
            <a:r>
              <a:rPr lang="ru-RU" sz="2400" i="1" dirty="0">
                <a:solidFill>
                  <a:schemeClr val="dk1"/>
                </a:solidFill>
              </a:rPr>
              <a:t>1</a:t>
            </a:r>
            <a:r>
              <a:rPr lang="az-Latn-AZ" sz="2400" b="0" i="1" u="none" strike="noStrike" cap="none" dirty="0" smtClean="0">
                <a:solidFill>
                  <a:schemeClr val="dk1"/>
                </a:solidFill>
                <a:sym typeface="Arial"/>
              </a:rPr>
              <a:t>. </a:t>
            </a:r>
            <a:r>
              <a:rPr lang="ru-RU" sz="2400" i="1" dirty="0"/>
              <a:t>Мы не смогли понять, почему температура так быстро повысилась.</a:t>
            </a:r>
          </a:p>
          <a:p>
            <a:r>
              <a:rPr lang="ru-RU" sz="2400" i="1" dirty="0" smtClean="0"/>
              <a:t>2.Причина </a:t>
            </a:r>
            <a:r>
              <a:rPr lang="ru-RU" sz="2400" i="1" dirty="0"/>
              <a:t>быстрого повышения температуры неизвестна.</a:t>
            </a:r>
          </a:p>
          <a:p>
            <a:r>
              <a:rPr lang="ru-RU" sz="2400" dirty="0"/>
              <a:t>Эти примеры показывают различие между более разговорным и формальным стилями.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8" name="Google Shape;648;p53"/>
          <p:cNvGrpSpPr/>
          <p:nvPr/>
        </p:nvGrpSpPr>
        <p:grpSpPr>
          <a:xfrm>
            <a:off x="297617" y="419725"/>
            <a:ext cx="11741208" cy="6438273"/>
            <a:chOff x="147714" y="0"/>
            <a:chExt cx="11741208" cy="6438273"/>
          </a:xfrm>
        </p:grpSpPr>
        <p:sp>
          <p:nvSpPr>
            <p:cNvPr id="649" name="Google Shape;649;p53"/>
            <p:cNvSpPr/>
            <p:nvPr/>
          </p:nvSpPr>
          <p:spPr>
            <a:xfrm>
              <a:off x="2592313" y="0"/>
              <a:ext cx="6438273" cy="6438273"/>
            </a:xfrm>
            <a:prstGeom prst="quadArrow">
              <a:avLst>
                <a:gd name="adj1" fmla="val 2000"/>
                <a:gd name="adj2" fmla="val 4000"/>
                <a:gd name="adj3" fmla="val 5000"/>
              </a:avLst>
            </a:prstGeom>
            <a:solidFill>
              <a:srgbClr val="CFDEEF"/>
            </a:solidFill>
            <a:ln w="9525" cap="flat" cmpd="sng">
              <a:solidFill>
                <a:srgbClr val="2E75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3"/>
            <p:cNvSpPr/>
            <p:nvPr/>
          </p:nvSpPr>
          <p:spPr>
            <a:xfrm>
              <a:off x="427276" y="193560"/>
              <a:ext cx="4891337" cy="2575309"/>
            </a:xfrm>
            <a:prstGeom prst="roundRect">
              <a:avLst>
                <a:gd name="adj" fmla="val 16667"/>
              </a:avLst>
            </a:prstGeom>
            <a:solidFill>
              <a:srgbClr val="BBD6EE"/>
            </a:solidFill>
            <a:ln w="12700" cap="flat" cmpd="sng">
              <a:solidFill>
                <a:srgbClr val="2E75B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3"/>
            <p:cNvSpPr txBox="1"/>
            <p:nvPr/>
          </p:nvSpPr>
          <p:spPr>
            <a:xfrm>
              <a:off x="552992" y="319276"/>
              <a:ext cx="4639905" cy="2323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При двукратном цитировании одного и того же автора в абзаце год публикации следует указывать в этом абзаце только один раз.</a:t>
              </a:r>
              <a:endParaRPr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53"/>
            <p:cNvSpPr/>
            <p:nvPr/>
          </p:nvSpPr>
          <p:spPr>
            <a:xfrm>
              <a:off x="147714" y="3321145"/>
              <a:ext cx="5382268" cy="3117128"/>
            </a:xfrm>
            <a:prstGeom prst="roundRect">
              <a:avLst>
                <a:gd name="adj" fmla="val 16667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3"/>
            <p:cNvSpPr txBox="1"/>
            <p:nvPr/>
          </p:nvSpPr>
          <p:spPr>
            <a:xfrm>
              <a:off x="299880" y="3473311"/>
              <a:ext cx="5077936" cy="2812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just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az-Latn-AZ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ru-RU" sz="2400" dirty="0">
                  <a:solidFill>
                    <a:schemeClr val="dk1"/>
                  </a:solidFill>
                </a:rPr>
                <a:t>При цитировании статьи, над которой работали более одного автора, указывайте все имена в первой ссылке в тексте. В следующих ссылках запоминайте имя первого автора, а затем можно добавлять слово «и др.» (лат. </a:t>
              </a:r>
              <a:r>
                <a:rPr lang="ru-RU" sz="2400" dirty="0" err="1">
                  <a:solidFill>
                    <a:schemeClr val="dk1"/>
                  </a:solidFill>
                </a:rPr>
                <a:t>et</a:t>
              </a:r>
              <a:r>
                <a:rPr lang="ru-RU" sz="2400" dirty="0">
                  <a:solidFill>
                    <a:schemeClr val="dk1"/>
                  </a:solidFill>
                </a:rPr>
                <a:t> </a:t>
              </a:r>
              <a:r>
                <a:rPr lang="ru-RU" sz="2400" dirty="0" err="1">
                  <a:solidFill>
                    <a:schemeClr val="dk1"/>
                  </a:solidFill>
                </a:rPr>
                <a:t>al</a:t>
              </a:r>
              <a:r>
                <a:rPr lang="ru-RU" sz="2400" dirty="0" smtClean="0">
                  <a:solidFill>
                    <a:schemeClr val="dk1"/>
                  </a:solidFill>
                </a:rPr>
                <a:t>.)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6047863" y="942147"/>
              <a:ext cx="5841059" cy="3424479"/>
            </a:xfrm>
            <a:prstGeom prst="roundRect">
              <a:avLst>
                <a:gd name="adj" fmla="val 16667"/>
              </a:avLst>
            </a:prstGeom>
            <a:solidFill>
              <a:srgbClr val="BBD6E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3"/>
            <p:cNvSpPr txBox="1"/>
            <p:nvPr/>
          </p:nvSpPr>
          <p:spPr>
            <a:xfrm>
              <a:off x="6235772" y="1274538"/>
              <a:ext cx="5589627" cy="27596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az-Latn-AZ" sz="24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ru-RU" sz="2400" dirty="0">
                  <a:solidFill>
                    <a:schemeClr val="dk1"/>
                  </a:solidFill>
                </a:rPr>
                <a:t>При вторичном цитировании - используемый вами источник ссылается на чужое произведение, и если вы хотите включить эту работу в свое собственное произведение и у вас нет доступа к оригинальному документу, вы должны указать как первоначальный источник, так и имеющийся у вас источник. доступ к.</a:t>
              </a: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54"/>
          <p:cNvGrpSpPr/>
          <p:nvPr/>
        </p:nvGrpSpPr>
        <p:grpSpPr>
          <a:xfrm>
            <a:off x="2274516" y="1189211"/>
            <a:ext cx="8522392" cy="5101667"/>
            <a:chOff x="340784" y="4989"/>
            <a:chExt cx="8522392" cy="5101667"/>
          </a:xfrm>
        </p:grpSpPr>
        <p:sp>
          <p:nvSpPr>
            <p:cNvPr id="663" name="Google Shape;663;p54"/>
            <p:cNvSpPr/>
            <p:nvPr/>
          </p:nvSpPr>
          <p:spPr>
            <a:xfrm>
              <a:off x="1310100" y="2555822"/>
              <a:ext cx="635871" cy="1162361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4"/>
            <p:cNvSpPr txBox="1"/>
            <p:nvPr/>
          </p:nvSpPr>
          <p:spPr>
            <a:xfrm>
              <a:off x="1594913" y="3103880"/>
              <a:ext cx="66246" cy="66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54"/>
            <p:cNvSpPr/>
            <p:nvPr/>
          </p:nvSpPr>
          <p:spPr>
            <a:xfrm>
              <a:off x="1310100" y="1177570"/>
              <a:ext cx="635871" cy="1378252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4"/>
            <p:cNvSpPr txBox="1"/>
            <p:nvPr/>
          </p:nvSpPr>
          <p:spPr>
            <a:xfrm>
              <a:off x="1590089" y="1828750"/>
              <a:ext cx="75893" cy="75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0" rIns="1270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54"/>
            <p:cNvSpPr/>
            <p:nvPr/>
          </p:nvSpPr>
          <p:spPr>
            <a:xfrm rot="-5400000">
              <a:off x="-1725391" y="2071164"/>
              <a:ext cx="5101667" cy="969316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4"/>
            <p:cNvSpPr txBox="1"/>
            <p:nvPr/>
          </p:nvSpPr>
          <p:spPr>
            <a:xfrm rot="-5400000">
              <a:off x="-1725391" y="2071164"/>
              <a:ext cx="5101667" cy="9693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Есть два способа воплотить идеи автора в свои слова.</a:t>
              </a:r>
              <a:endParaRPr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4"/>
            <p:cNvSpPr/>
            <p:nvPr/>
          </p:nvSpPr>
          <p:spPr>
            <a:xfrm>
              <a:off x="1945972" y="136374"/>
              <a:ext cx="6917204" cy="2082392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4"/>
            <p:cNvSpPr txBox="1"/>
            <p:nvPr/>
          </p:nvSpPr>
          <p:spPr>
            <a:xfrm>
              <a:off x="1945972" y="136374"/>
              <a:ext cx="6917204" cy="20823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 err="1" smtClean="0">
                  <a:solidFill>
                    <a:schemeClr val="dk1"/>
                  </a:solidFill>
                </a:rPr>
                <a:t>Обощить</a:t>
              </a:r>
              <a:r>
                <a:rPr lang="ru-RU" sz="2400" b="1" dirty="0" smtClean="0">
                  <a:solidFill>
                    <a:schemeClr val="dk1"/>
                  </a:solidFill>
                </a:rPr>
                <a:t>:</a:t>
              </a:r>
              <a:endParaRPr lang="ru-RU" sz="2400" b="1" dirty="0">
                <a:solidFill>
                  <a:schemeClr val="dk1"/>
                </a:solidFill>
              </a:endParaRPr>
            </a:p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комментировать, отмечать, указывать, ссылаться, рассказывать; предполагать, сообщать, понимать, демонстрировать и т. д.</a:t>
              </a:r>
              <a:endParaRPr sz="1800" b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54"/>
            <p:cNvSpPr/>
            <p:nvPr/>
          </p:nvSpPr>
          <p:spPr>
            <a:xfrm>
              <a:off x="1945972" y="2744447"/>
              <a:ext cx="6886014" cy="1947473"/>
            </a:xfrm>
            <a:prstGeom prst="rect">
              <a:avLst/>
            </a:prstGeom>
            <a:solidFill>
              <a:srgbClr val="BBD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 txBox="1"/>
            <p:nvPr/>
          </p:nvSpPr>
          <p:spPr>
            <a:xfrm>
              <a:off x="1945972" y="2744447"/>
              <a:ext cx="6886014" cy="19474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225" tIns="15225" rIns="15225" bIns="1522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400"/>
              </a:pPr>
              <a:r>
                <a:rPr lang="ru-RU" sz="2400" b="1" dirty="0">
                  <a:solidFill>
                    <a:schemeClr val="dk1"/>
                  </a:solidFill>
                </a:rPr>
                <a:t>Перефразирование означает пересказ информации, используя другие слова.</a:t>
              </a:r>
              <a:r>
                <a:rPr lang="az-Latn-AZ" sz="2400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>
            <a:off x="1618938" y="449705"/>
            <a:ext cx="8769245" cy="1019331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>
                <a:solidFill>
                  <a:schemeClr val="dk1"/>
                </a:solidFill>
              </a:rPr>
              <a:t>Следующая информация и доказательства не являются академическими источниками:</a:t>
            </a:r>
            <a:endParaRPr dirty="0"/>
          </a:p>
        </p:txBody>
      </p:sp>
      <p:sp>
        <p:nvSpPr>
          <p:cNvPr id="141" name="Google Shape;141;p6"/>
          <p:cNvSpPr/>
          <p:nvPr/>
        </p:nvSpPr>
        <p:spPr>
          <a:xfrm>
            <a:off x="871927" y="1738859"/>
            <a:ext cx="11000282" cy="427969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ru-RU" sz="2800" b="1" dirty="0" smtClean="0"/>
              <a:t>Ваши </a:t>
            </a:r>
            <a:r>
              <a:rPr lang="ru-RU" sz="2800" b="1" dirty="0"/>
              <a:t>личные </a:t>
            </a:r>
            <a:r>
              <a:rPr lang="ru-RU" sz="2800" b="1" dirty="0" smtClean="0"/>
              <a:t>мнения</a:t>
            </a:r>
          </a:p>
          <a:p>
            <a:pPr marL="342900" lvl="0" indent="-342900"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ru-RU" sz="2800" b="1" dirty="0" smtClean="0"/>
              <a:t>Результаты </a:t>
            </a:r>
            <a:r>
              <a:rPr lang="ru-RU" sz="2800" b="1" dirty="0"/>
              <a:t>обсуждения какой-либо темы с друзьями или </a:t>
            </a:r>
            <a:r>
              <a:rPr lang="ru-RU" sz="2800" b="1" dirty="0" smtClean="0"/>
              <a:t>родственниками</a:t>
            </a:r>
          </a:p>
          <a:p>
            <a:pPr marL="342900" lvl="0" indent="-342900"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ru-RU" sz="2800" b="1" dirty="0" smtClean="0"/>
              <a:t>Мысли </a:t>
            </a:r>
            <a:r>
              <a:rPr lang="ru-RU" sz="2800" b="1" dirty="0"/>
              <a:t>известного </a:t>
            </a:r>
            <a:r>
              <a:rPr lang="ru-RU" sz="2800" b="1" dirty="0" smtClean="0"/>
              <a:t>человека</a:t>
            </a:r>
          </a:p>
          <a:p>
            <a:pPr marL="342900" lvl="0" indent="-342900"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ru-RU" sz="2800" b="1" dirty="0" smtClean="0"/>
              <a:t>Статьи </a:t>
            </a:r>
            <a:r>
              <a:rPr lang="ru-RU" sz="2800" b="1" dirty="0"/>
              <a:t>из журналов о повседневной </a:t>
            </a:r>
            <a:r>
              <a:rPr lang="ru-RU" sz="2800" b="1" dirty="0" smtClean="0"/>
              <a:t>жизни</a:t>
            </a:r>
          </a:p>
          <a:p>
            <a:pPr marL="342900" lvl="0" indent="-342900">
              <a:buClr>
                <a:schemeClr val="dk1"/>
              </a:buClr>
              <a:buSzPts val="2400"/>
              <a:buFont typeface="Noto Sans Symbols"/>
              <a:buChar char="❖"/>
            </a:pPr>
            <a:r>
              <a:rPr lang="ru-RU" sz="2800" b="1" dirty="0" smtClean="0"/>
              <a:t>Мнения </a:t>
            </a:r>
            <a:r>
              <a:rPr lang="ru-RU" sz="2800" b="1" dirty="0" err="1"/>
              <a:t>колумнистов</a:t>
            </a:r>
            <a:r>
              <a:rPr lang="ru-RU" sz="2800" b="1" dirty="0"/>
              <a:t> в газетах (в отличие от газетных статей)</a:t>
            </a:r>
            <a:endParaRPr sz="2800" i="1" dirty="0">
              <a:solidFill>
                <a:schemeClr val="dk1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Типичные ошибки при составлении списка литературы для курсово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087" y="765376"/>
            <a:ext cx="8968969" cy="615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101141" y="765376"/>
            <a:ext cx="737356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b="1" dirty="0">
                <a:solidFill>
                  <a:schemeClr val="tx1"/>
                </a:solidFill>
              </a:rPr>
              <a:t>Литературные источники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5291527" y="929390"/>
            <a:ext cx="4092315" cy="159645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 smtClean="0"/>
              <a:t>Поиск</a:t>
            </a:r>
            <a:r>
              <a:rPr lang="az-Latn-AZ" sz="4400" b="1" dirty="0" smtClean="0">
                <a:solidFill>
                  <a:srgbClr val="000000"/>
                </a:solidFill>
                <a:sym typeface="Arial"/>
              </a:rPr>
              <a:t> </a:t>
            </a:r>
            <a:endParaRPr sz="4400" b="1" dirty="0">
              <a:solidFill>
                <a:srgbClr val="000000"/>
              </a:solidFill>
              <a:sym typeface="Arial"/>
            </a:endParaRPr>
          </a:p>
        </p:txBody>
      </p:sp>
      <p:cxnSp>
        <p:nvCxnSpPr>
          <p:cNvPr id="152" name="Google Shape;152;p8"/>
          <p:cNvCxnSpPr/>
          <p:nvPr/>
        </p:nvCxnSpPr>
        <p:spPr>
          <a:xfrm flipH="1">
            <a:off x="4969240" y="2567067"/>
            <a:ext cx="1588958" cy="1528996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53" name="Google Shape;153;p8"/>
          <p:cNvCxnSpPr/>
          <p:nvPr/>
        </p:nvCxnSpPr>
        <p:spPr>
          <a:xfrm rot="10800000">
            <a:off x="8072202" y="2525843"/>
            <a:ext cx="1573967" cy="146903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54" name="Google Shape;154;p8"/>
          <p:cNvSpPr/>
          <p:nvPr/>
        </p:nvSpPr>
        <p:spPr>
          <a:xfrm>
            <a:off x="3175418" y="4137287"/>
            <a:ext cx="3382780" cy="1326630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 smtClean="0">
                <a:latin typeface="Calibri"/>
                <a:cs typeface="Calibri"/>
                <a:sym typeface="Calibri"/>
              </a:rPr>
              <a:t>Библиотека</a:t>
            </a:r>
            <a:endParaRPr sz="3600" b="1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8222106" y="4081073"/>
            <a:ext cx="3382780" cy="1326629"/>
          </a:xfrm>
          <a:prstGeom prst="roundRect">
            <a:avLst>
              <a:gd name="adj" fmla="val 16667"/>
            </a:avLst>
          </a:prstGeom>
          <a:solidFill>
            <a:srgbClr val="BBD6EE"/>
          </a:solidFill>
          <a:ln w="12700" cap="flat" cmpd="sng">
            <a:solidFill>
              <a:srgbClr val="2641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Интернет</a:t>
            </a:r>
            <a:endParaRPr sz="3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60" y="664441"/>
            <a:ext cx="3821565" cy="186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Picture 8" descr="Digital Library PowerPoint and Google Slides Template - PPT Slid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t="14104" r="4967" b="9439"/>
          <a:stretch/>
        </p:blipFill>
        <p:spPr bwMode="auto">
          <a:xfrm>
            <a:off x="0" y="3029887"/>
            <a:ext cx="2980411" cy="213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9"/>
          <p:cNvSpPr/>
          <p:nvPr/>
        </p:nvSpPr>
        <p:spPr>
          <a:xfrm>
            <a:off x="2308485" y="335220"/>
            <a:ext cx="5666282" cy="1078101"/>
          </a:xfrm>
          <a:prstGeom prst="rect">
            <a:avLst/>
          </a:prstGeom>
          <a:solidFill>
            <a:srgbClr val="8296B0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Стратегия поиска информации</a:t>
            </a:r>
            <a:endParaRPr sz="2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/>
          <p:nvPr/>
        </p:nvSpPr>
        <p:spPr>
          <a:xfrm>
            <a:off x="3818811" y="1671304"/>
            <a:ext cx="6389490" cy="1078101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158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ru-RU" sz="2400" b="1" dirty="0" smtClean="0">
                <a:solidFill>
                  <a:srgbClr val="FFFFFF"/>
                </a:solidFill>
              </a:rPr>
              <a:t>Для чего </a:t>
            </a:r>
            <a:r>
              <a:rPr lang="ru-RU" sz="2400" b="1" dirty="0">
                <a:solidFill>
                  <a:srgbClr val="FFFFFF"/>
                </a:solidFill>
              </a:rPr>
              <a:t>я ищу?</a:t>
            </a:r>
          </a:p>
          <a:p>
            <a:pPr lvl="0" algn="ctr"/>
            <a:r>
              <a:rPr lang="ru-RU" sz="2400" b="1" dirty="0">
                <a:solidFill>
                  <a:srgbClr val="FFFFFF"/>
                </a:solidFill>
              </a:rPr>
              <a:t>(научный проект, дипломная работа, диссертационная работа)</a:t>
            </a:r>
            <a:endParaRPr sz="2400" b="1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/>
          <p:nvPr/>
        </p:nvSpPr>
        <p:spPr>
          <a:xfrm>
            <a:off x="4602642" y="2811324"/>
            <a:ext cx="6389489" cy="1297272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158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88900" lvl="0" algn="ctr"/>
            <a:r>
              <a:rPr lang="ru-RU" sz="2400" b="1" dirty="0">
                <a:solidFill>
                  <a:srgbClr val="FFFFFF"/>
                </a:solidFill>
              </a:rPr>
              <a:t>Что я ищу?</a:t>
            </a:r>
          </a:p>
          <a:p>
            <a:pPr marL="88900" lvl="0" algn="ctr"/>
            <a:r>
              <a:rPr lang="ru-RU" sz="2400" b="1" dirty="0">
                <a:solidFill>
                  <a:srgbClr val="FFFFFF"/>
                </a:solidFill>
              </a:rPr>
              <a:t>(научные вопросы, научные темы, литература, ключевые слова)</a:t>
            </a:r>
            <a:endParaRPr sz="2400" b="1" i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5141626" y="4252487"/>
            <a:ext cx="6527339" cy="1063201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158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61938" lvl="0" algn="ctr">
              <a:buClr>
                <a:srgbClr val="FFFFFF"/>
              </a:buClr>
              <a:buSzPts val="2400"/>
            </a:pPr>
            <a:r>
              <a:rPr lang="ru-RU" sz="2400" b="1" dirty="0">
                <a:solidFill>
                  <a:srgbClr val="FFFFFF"/>
                </a:solidFill>
              </a:rPr>
              <a:t>Куда я смотрю?</a:t>
            </a:r>
          </a:p>
          <a:p>
            <a:pPr marL="261938" lvl="0" algn="ctr">
              <a:buClr>
                <a:srgbClr val="FFFFFF"/>
              </a:buClr>
              <a:buSzPts val="2400"/>
            </a:pPr>
            <a:r>
              <a:rPr lang="ru-RU" sz="2400" b="1" dirty="0">
                <a:solidFill>
                  <a:srgbClr val="FFFFFF"/>
                </a:solidFill>
              </a:rPr>
              <a:t>(источники, печатные формы, тематика, </a:t>
            </a:r>
            <a:r>
              <a:rPr lang="ru-RU" sz="2400" b="1" dirty="0" smtClean="0">
                <a:solidFill>
                  <a:srgbClr val="FFFFFF"/>
                </a:solidFill>
              </a:rPr>
              <a:t>язык</a:t>
            </a:r>
            <a:r>
              <a:rPr lang="az-Latn-AZ" sz="2400" b="1" i="1" u="none" strike="noStrike" cap="none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400" b="1" i="1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6096000" y="5459579"/>
            <a:ext cx="6001883" cy="1063201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158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2400"/>
            </a:pPr>
            <a:r>
              <a:rPr lang="ru-RU" sz="2400" b="1" dirty="0">
                <a:solidFill>
                  <a:srgbClr val="FFFFFF"/>
                </a:solidFill>
              </a:rPr>
              <a:t>Как я</a:t>
            </a:r>
            <a:r>
              <a:rPr lang="ru-RU" sz="2400" b="1" dirty="0" smtClean="0">
                <a:solidFill>
                  <a:srgbClr val="FFFFFF"/>
                </a:solidFill>
              </a:rPr>
              <a:t> ищу?</a:t>
            </a:r>
            <a:endParaRPr lang="ru-RU" sz="2400" b="1" dirty="0">
              <a:solidFill>
                <a:srgbClr val="FFFFFF"/>
              </a:solidFill>
            </a:endParaRPr>
          </a:p>
          <a:p>
            <a:pPr lvl="0" algn="ctr">
              <a:buClr>
                <a:srgbClr val="FFFFFF"/>
              </a:buClr>
              <a:buSzPts val="2400"/>
            </a:pPr>
            <a:r>
              <a:rPr lang="ru-RU" sz="2400" b="1" dirty="0">
                <a:solidFill>
                  <a:srgbClr val="FFFFFF"/>
                </a:solidFill>
              </a:rPr>
              <a:t>(техника, методы, стратегия поиска)</a:t>
            </a:r>
            <a:endParaRPr sz="2400" b="1" i="1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8" name="Picture 2" descr="Стратегия, как альтернатива развития вашей компани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" r="23725" b="-4024"/>
          <a:stretch/>
        </p:blipFill>
        <p:spPr bwMode="auto">
          <a:xfrm>
            <a:off x="169859" y="2890080"/>
            <a:ext cx="4416357" cy="368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1828</Words>
  <Application>Microsoft Office PowerPoint</Application>
  <PresentationFormat>Произвольный</PresentationFormat>
  <Paragraphs>235</Paragraphs>
  <Slides>51</Slides>
  <Notes>51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51</vt:i4>
      </vt:variant>
    </vt:vector>
  </HeadingPairs>
  <TitlesOfParts>
    <vt:vector size="59" baseType="lpstr">
      <vt:lpstr>Arial</vt:lpstr>
      <vt:lpstr>Corbel</vt:lpstr>
      <vt:lpstr>Wingdings</vt:lpstr>
      <vt:lpstr>Palatino Linotype</vt:lpstr>
      <vt:lpstr>Noto Sans Symbols</vt:lpstr>
      <vt:lpstr>Calibri</vt:lpstr>
      <vt:lpstr>Courier New</vt:lpstr>
      <vt:lpstr>Office Theme</vt:lpstr>
      <vt:lpstr>МЕТОДЫ ИССЛЕДОВАНИЯ И ЭТИКА (Инженерия)</vt:lpstr>
      <vt:lpstr>План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Библиотека, оснащенная электронными каталогами, предоставляет читателям доступ к различным электронным ресурсам.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Поиск по ключевым словам в научной электронной базе данных Sciencedirect</vt:lpstr>
      <vt:lpstr>Презентация PowerPoint</vt:lpstr>
      <vt:lpstr>Поиск по ключевым словам в научной электронной базе данных Springer</vt:lpstr>
      <vt:lpstr>Презентация PowerPoint</vt:lpstr>
      <vt:lpstr>Поиск по ключевым словам в научной электронной базе данных Google Scholar.</vt:lpstr>
      <vt:lpstr>Презентация PowerPoint</vt:lpstr>
      <vt:lpstr>Презентация PowerPoint</vt:lpstr>
      <vt:lpstr>Написание обзора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Методические указания по выполнению магистерских диссертаций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Методические указания по выполнению магистерских диссертаций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МЕТОДЫ ИССЛЕДОВАНИЯ И ЭТИКА (Инженерия)</dc:title>
  <dc:creator>admin</dc:creator>
  <cp:lastModifiedBy>RePack by Diakov</cp:lastModifiedBy>
  <cp:revision>13</cp:revision>
  <dcterms:created xsi:type="dcterms:W3CDTF">2024-09-02T06:40:22Z</dcterms:created>
  <dcterms:modified xsi:type="dcterms:W3CDTF">2024-09-26T13:32:36Z</dcterms:modified>
</cp:coreProperties>
</file>